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4"/>
  </p:notesMasterIdLst>
  <p:sldIdLst>
    <p:sldId id="257" r:id="rId2"/>
    <p:sldId id="258" r:id="rId3"/>
    <p:sldId id="259" r:id="rId4"/>
    <p:sldId id="260" r:id="rId5"/>
    <p:sldId id="261" r:id="rId6"/>
    <p:sldId id="262" r:id="rId7"/>
    <p:sldId id="269" r:id="rId8"/>
    <p:sldId id="270" r:id="rId9"/>
    <p:sldId id="271" r:id="rId10"/>
    <p:sldId id="311" r:id="rId11"/>
    <p:sldId id="273" r:id="rId12"/>
    <p:sldId id="272" r:id="rId13"/>
    <p:sldId id="313" r:id="rId14"/>
    <p:sldId id="307" r:id="rId15"/>
    <p:sldId id="308" r:id="rId16"/>
    <p:sldId id="312" r:id="rId17"/>
    <p:sldId id="309" r:id="rId18"/>
    <p:sldId id="314" r:id="rId19"/>
    <p:sldId id="310" r:id="rId20"/>
    <p:sldId id="315" r:id="rId21"/>
    <p:sldId id="316" r:id="rId22"/>
    <p:sldId id="317" r:id="rId23"/>
    <p:sldId id="274" r:id="rId24"/>
    <p:sldId id="275" r:id="rId25"/>
    <p:sldId id="276"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340" r:id="rId48"/>
    <p:sldId id="341" r:id="rId49"/>
    <p:sldId id="342" r:id="rId50"/>
    <p:sldId id="343" r:id="rId51"/>
    <p:sldId id="344" r:id="rId52"/>
    <p:sldId id="345"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0066"/>
    <a:srgbClr val="151A30"/>
    <a:srgbClr val="171C30"/>
    <a:srgbClr val="222A35"/>
    <a:srgbClr val="003366"/>
    <a:srgbClr val="E0E9EA"/>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1" d="100"/>
          <a:sy n="81" d="100"/>
        </p:scale>
        <p:origin x="1526" y="67"/>
      </p:cViewPr>
      <p:guideLst/>
    </p:cSldViewPr>
  </p:slideViewPr>
  <p:notesTextViewPr>
    <p:cViewPr>
      <p:scale>
        <a:sx n="1" d="1"/>
        <a:sy n="1" d="1"/>
      </p:scale>
      <p:origin x="0" y="0"/>
    </p:cViewPr>
  </p:notesTextViewPr>
  <p:notesViewPr>
    <p:cSldViewPr snapToGrid="0">
      <p:cViewPr varScale="1">
        <p:scale>
          <a:sx n="59" d="100"/>
          <a:sy n="59" d="100"/>
        </p:scale>
        <p:origin x="300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5" Type="http://schemas.openxmlformats.org/officeDocument/2006/relationships/image" Target="../media/image39.emf"/><Relationship Id="rId4"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D0444-DDB6-4170-A4D6-FB0CFCA2F989}" type="datetimeFigureOut">
              <a:rPr lang="zh-CN" altLang="en-US" smtClean="0"/>
              <a:t>2020/11/26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A9F9A-E69D-4FA2-A116-DE8AEF4762F8}" type="slidenum">
              <a:rPr lang="zh-CN" altLang="en-US" smtClean="0"/>
              <a:t>‹#›</a:t>
            </a:fld>
            <a:endParaRPr lang="zh-CN" altLang="en-US"/>
          </a:p>
        </p:txBody>
      </p:sp>
    </p:spTree>
    <p:extLst>
      <p:ext uri="{BB962C8B-B14F-4D97-AF65-F5344CB8AC3E}">
        <p14:creationId xmlns:p14="http://schemas.microsoft.com/office/powerpoint/2010/main" val="284021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0A9F9A-E69D-4FA2-A116-DE8AEF4762F8}" type="slidenum">
              <a:rPr lang="zh-CN" altLang="en-US" smtClean="0"/>
              <a:t>15</a:t>
            </a:fld>
            <a:endParaRPr lang="zh-CN" altLang="en-US"/>
          </a:p>
        </p:txBody>
      </p:sp>
    </p:spTree>
    <p:extLst>
      <p:ext uri="{BB962C8B-B14F-4D97-AF65-F5344CB8AC3E}">
        <p14:creationId xmlns:p14="http://schemas.microsoft.com/office/powerpoint/2010/main" val="3617678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8220A31-A2B0-470C-9A79-CEADE4538A87}"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76E5BD-9269-4168-BF91-68CDCC727485}" type="slidenum">
              <a:rPr lang="zh-CN" altLang="en-US" smtClean="0"/>
              <a:t>‹#›</a:t>
            </a:fld>
            <a:endParaRPr lang="zh-CN" altLang="en-US"/>
          </a:p>
        </p:txBody>
      </p:sp>
    </p:spTree>
    <p:extLst>
      <p:ext uri="{BB962C8B-B14F-4D97-AF65-F5344CB8AC3E}">
        <p14:creationId xmlns:p14="http://schemas.microsoft.com/office/powerpoint/2010/main" val="110574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8220A31-A2B0-470C-9A79-CEADE4538A87}"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76E5BD-9269-4168-BF91-68CDCC727485}" type="slidenum">
              <a:rPr lang="zh-CN" altLang="en-US" smtClean="0"/>
              <a:t>‹#›</a:t>
            </a:fld>
            <a:endParaRPr lang="zh-CN" altLang="en-US"/>
          </a:p>
        </p:txBody>
      </p:sp>
    </p:spTree>
    <p:extLst>
      <p:ext uri="{BB962C8B-B14F-4D97-AF65-F5344CB8AC3E}">
        <p14:creationId xmlns:p14="http://schemas.microsoft.com/office/powerpoint/2010/main" val="301604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8220A31-A2B0-470C-9A79-CEADE4538A87}"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76E5BD-9269-4168-BF91-68CDCC727485}" type="slidenum">
              <a:rPr lang="zh-CN" altLang="en-US" smtClean="0"/>
              <a:t>‹#›</a:t>
            </a:fld>
            <a:endParaRPr lang="zh-CN" altLang="en-US"/>
          </a:p>
        </p:txBody>
      </p:sp>
    </p:spTree>
    <p:extLst>
      <p:ext uri="{BB962C8B-B14F-4D97-AF65-F5344CB8AC3E}">
        <p14:creationId xmlns:p14="http://schemas.microsoft.com/office/powerpoint/2010/main" val="4175363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171C3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132943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8220A31-A2B0-470C-9A79-CEADE4538A87}" type="datetimeFigureOut">
              <a:rPr lang="zh-CN" altLang="en-US" smtClean="0"/>
              <a:t>2020/11/26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76E5BD-9269-4168-BF91-68CDCC727485}" type="slidenum">
              <a:rPr lang="zh-CN" altLang="en-US" smtClean="0"/>
              <a:t>‹#›</a:t>
            </a:fld>
            <a:endParaRPr lang="zh-CN" altLang="en-US"/>
          </a:p>
        </p:txBody>
      </p:sp>
    </p:spTree>
    <p:extLst>
      <p:ext uri="{BB962C8B-B14F-4D97-AF65-F5344CB8AC3E}">
        <p14:creationId xmlns:p14="http://schemas.microsoft.com/office/powerpoint/2010/main" val="2809554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8220A31-A2B0-470C-9A79-CEADE4538A87}" type="datetimeFigureOut">
              <a:rPr lang="zh-CN" altLang="en-US" smtClean="0"/>
              <a:t>2020/11/26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D76E5BD-9269-4168-BF91-68CDCC727485}" type="slidenum">
              <a:rPr lang="zh-CN" altLang="en-US" smtClean="0"/>
              <a:t>‹#›</a:t>
            </a:fld>
            <a:endParaRPr lang="zh-CN" altLang="en-US"/>
          </a:p>
        </p:txBody>
      </p:sp>
    </p:spTree>
    <p:extLst>
      <p:ext uri="{BB962C8B-B14F-4D97-AF65-F5344CB8AC3E}">
        <p14:creationId xmlns:p14="http://schemas.microsoft.com/office/powerpoint/2010/main" val="172246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8220A31-A2B0-470C-9A79-CEADE4538A87}" type="datetimeFigureOut">
              <a:rPr lang="zh-CN" altLang="en-US" smtClean="0"/>
              <a:t>2020/11/26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D76E5BD-9269-4168-BF91-68CDCC727485}" type="slidenum">
              <a:rPr lang="zh-CN" altLang="en-US" smtClean="0"/>
              <a:t>‹#›</a:t>
            </a:fld>
            <a:endParaRPr lang="zh-CN" altLang="en-US"/>
          </a:p>
        </p:txBody>
      </p:sp>
    </p:spTree>
    <p:extLst>
      <p:ext uri="{BB962C8B-B14F-4D97-AF65-F5344CB8AC3E}">
        <p14:creationId xmlns:p14="http://schemas.microsoft.com/office/powerpoint/2010/main" val="911263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8220A31-A2B0-470C-9A79-CEADE4538A87}" type="datetimeFigureOut">
              <a:rPr lang="zh-CN" altLang="en-US" smtClean="0"/>
              <a:t>2020/11/26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D76E5BD-9269-4168-BF91-68CDCC727485}" type="slidenum">
              <a:rPr lang="zh-CN" altLang="en-US" smtClean="0"/>
              <a:t>‹#›</a:t>
            </a:fld>
            <a:endParaRPr lang="zh-CN" altLang="en-US"/>
          </a:p>
        </p:txBody>
      </p:sp>
    </p:spTree>
    <p:extLst>
      <p:ext uri="{BB962C8B-B14F-4D97-AF65-F5344CB8AC3E}">
        <p14:creationId xmlns:p14="http://schemas.microsoft.com/office/powerpoint/2010/main" val="1234000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220A31-A2B0-470C-9A79-CEADE4538A87}" type="datetimeFigureOut">
              <a:rPr lang="zh-CN" altLang="en-US" smtClean="0"/>
              <a:t>2020/11/26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D76E5BD-9269-4168-BF91-68CDCC727485}" type="slidenum">
              <a:rPr lang="zh-CN" altLang="en-US" smtClean="0"/>
              <a:t>‹#›</a:t>
            </a:fld>
            <a:endParaRPr lang="zh-CN" altLang="en-US"/>
          </a:p>
        </p:txBody>
      </p:sp>
    </p:spTree>
    <p:extLst>
      <p:ext uri="{BB962C8B-B14F-4D97-AF65-F5344CB8AC3E}">
        <p14:creationId xmlns:p14="http://schemas.microsoft.com/office/powerpoint/2010/main" val="1217388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8220A31-A2B0-470C-9A79-CEADE4538A87}" type="datetimeFigureOut">
              <a:rPr lang="zh-CN" altLang="en-US" smtClean="0"/>
              <a:t>2020/11/26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D76E5BD-9269-4168-BF91-68CDCC727485}" type="slidenum">
              <a:rPr lang="zh-CN" altLang="en-US" smtClean="0"/>
              <a:t>‹#›</a:t>
            </a:fld>
            <a:endParaRPr lang="zh-CN" altLang="en-US"/>
          </a:p>
        </p:txBody>
      </p:sp>
    </p:spTree>
    <p:extLst>
      <p:ext uri="{BB962C8B-B14F-4D97-AF65-F5344CB8AC3E}">
        <p14:creationId xmlns:p14="http://schemas.microsoft.com/office/powerpoint/2010/main" val="1240029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8220A31-A2B0-470C-9A79-CEADE4538A87}" type="datetimeFigureOut">
              <a:rPr lang="zh-CN" altLang="en-US" smtClean="0"/>
              <a:t>2020/11/26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D76E5BD-9269-4168-BF91-68CDCC727485}" type="slidenum">
              <a:rPr lang="zh-CN" altLang="en-US" smtClean="0"/>
              <a:t>‹#›</a:t>
            </a:fld>
            <a:endParaRPr lang="zh-CN" altLang="en-US"/>
          </a:p>
        </p:txBody>
      </p:sp>
    </p:spTree>
    <p:extLst>
      <p:ext uri="{BB962C8B-B14F-4D97-AF65-F5344CB8AC3E}">
        <p14:creationId xmlns:p14="http://schemas.microsoft.com/office/powerpoint/2010/main" val="3410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51A3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220A31-A2B0-470C-9A79-CEADE4538A87}" type="datetimeFigureOut">
              <a:rPr lang="zh-CN" altLang="en-US" smtClean="0"/>
              <a:t>2020/11/26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E5BD-9269-4168-BF91-68CDCC727485}" type="slidenum">
              <a:rPr lang="zh-CN" altLang="en-US" smtClean="0"/>
              <a:t>‹#›</a:t>
            </a:fld>
            <a:endParaRPr lang="zh-CN" altLang="en-US"/>
          </a:p>
        </p:txBody>
      </p:sp>
      <p:sp>
        <p:nvSpPr>
          <p:cNvPr id="8" name="矩形 7"/>
          <p:cNvSpPr/>
          <p:nvPr userDrawn="1"/>
        </p:nvSpPr>
        <p:spPr>
          <a:xfrm>
            <a:off x="476738" y="1157851"/>
            <a:ext cx="8190523"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8420353"/>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complex%201.mov"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pn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coupling.mov"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emf"/><Relationship Id="rId5" Type="http://schemas.openxmlformats.org/officeDocument/2006/relationships/oleObject" Target="../embeddings/oleObject4.bin"/><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4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3.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32.emf"/><Relationship Id="rId4"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6.e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38.emf"/><Relationship Id="rId4" Type="http://schemas.openxmlformats.org/officeDocument/2006/relationships/image" Target="../media/image35.emf"/><Relationship Id="rId9" Type="http://schemas.openxmlformats.org/officeDocument/2006/relationships/oleObject" Target="../embeddings/oleObject10.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08068" y="159240"/>
            <a:ext cx="7886700" cy="1325563"/>
          </a:xfrm>
        </p:spPr>
        <p:txBody>
          <a:bodyPr/>
          <a:lstStyle/>
          <a:p>
            <a:pPr eaLnBrk="1" hangingPunct="1">
              <a:defRPr/>
            </a:pPr>
            <a:r>
              <a:rPr lang="zh-CN" altLang="en-US" sz="4000" b="1" dirty="0">
                <a:latin typeface="黑体" panose="02010609060101010101" pitchFamily="49" charset="-122"/>
                <a:ea typeface="黑体" panose="02010609060101010101" pitchFamily="49" charset="-122"/>
              </a:rPr>
              <a:t>第七章  生物氧化</a:t>
            </a:r>
            <a:endParaRPr lang="en-US" altLang="zh-CN" sz="4000" b="1" dirty="0">
              <a:latin typeface="黑体" panose="02010609060101010101" pitchFamily="49" charset="-122"/>
              <a:ea typeface="黑体" panose="02010609060101010101" pitchFamily="49" charset="-122"/>
            </a:endParaRPr>
          </a:p>
        </p:txBody>
      </p:sp>
      <p:sp>
        <p:nvSpPr>
          <p:cNvPr id="4099" name="Rectangle 3"/>
          <p:cNvSpPr>
            <a:spLocks noGrp="1" noChangeArrowheads="1"/>
          </p:cNvSpPr>
          <p:nvPr>
            <p:ph idx="1"/>
          </p:nvPr>
        </p:nvSpPr>
        <p:spPr/>
        <p:txBody>
          <a:bodyPr/>
          <a:lstStyle/>
          <a:p>
            <a:pPr eaLnBrk="1" hangingPunct="1">
              <a:lnSpc>
                <a:spcPct val="120000"/>
              </a:lnSpc>
              <a:buFontTx/>
              <a:buBlip>
                <a:blip r:embed="rId2"/>
              </a:buBlip>
            </a:pPr>
            <a:r>
              <a:rPr lang="en-US" altLang="zh-CN" sz="2400" b="1" dirty="0">
                <a:solidFill>
                  <a:srgbClr val="CC0099"/>
                </a:solidFill>
                <a:latin typeface="微软雅黑" panose="020B0503020204020204" pitchFamily="34" charset="-122"/>
                <a:ea typeface="微软雅黑" panose="020B0503020204020204" pitchFamily="34" charset="-122"/>
              </a:rPr>
              <a:t>[</a:t>
            </a:r>
            <a:r>
              <a:rPr lang="zh-CN" altLang="en-US" sz="2400" b="1" dirty="0">
                <a:solidFill>
                  <a:srgbClr val="CC0099"/>
                </a:solidFill>
                <a:latin typeface="微软雅黑" panose="020B0503020204020204" pitchFamily="34" charset="-122"/>
                <a:ea typeface="微软雅黑" panose="020B0503020204020204" pitchFamily="34" charset="-122"/>
              </a:rPr>
              <a:t>概念</a:t>
            </a:r>
            <a:r>
              <a:rPr lang="en-US" altLang="zh-CN" sz="2400" b="1" dirty="0">
                <a:solidFill>
                  <a:srgbClr val="CC0099"/>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有机物质在生物体内的氧化作用</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伴随着还原作用</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统称为</a:t>
            </a:r>
            <a:r>
              <a:rPr lang="zh-CN" altLang="en-US" sz="2400" b="1" dirty="0">
                <a:solidFill>
                  <a:srgbClr val="CC0000"/>
                </a:solidFill>
                <a:latin typeface="微软雅黑" panose="020B0503020204020204" pitchFamily="34" charset="-122"/>
                <a:ea typeface="微软雅黑" panose="020B0503020204020204" pitchFamily="34" charset="-122"/>
              </a:rPr>
              <a:t>生物氧化</a:t>
            </a:r>
            <a:r>
              <a:rPr lang="en-US" altLang="zh-CN" sz="2400" b="1" dirty="0">
                <a:latin typeface="微软雅黑" panose="020B0503020204020204" pitchFamily="34" charset="-122"/>
                <a:ea typeface="微软雅黑" panose="020B0503020204020204" pitchFamily="34" charset="-122"/>
              </a:rPr>
              <a:t>(biological oxidation)</a:t>
            </a:r>
            <a:r>
              <a:rPr lang="zh-CN" altLang="en-US" sz="2400" b="1" dirty="0">
                <a:latin typeface="微软雅黑" panose="020B0503020204020204" pitchFamily="34" charset="-122"/>
                <a:ea typeface="微软雅黑" panose="020B0503020204020204" pitchFamily="34" charset="-122"/>
              </a:rPr>
              <a:t> 。</a:t>
            </a:r>
          </a:p>
          <a:p>
            <a:pPr eaLnBrk="1" hangingPunct="1">
              <a:lnSpc>
                <a:spcPct val="120000"/>
              </a:lnSpc>
              <a:buFontTx/>
              <a:buBlip>
                <a:blip r:embed="rId2"/>
              </a:buBlip>
            </a:pPr>
            <a:r>
              <a:rPr lang="en-US" altLang="zh-CN" sz="2400" b="1" dirty="0">
                <a:solidFill>
                  <a:srgbClr val="CC0099"/>
                </a:solidFill>
                <a:latin typeface="微软雅黑" panose="020B0503020204020204" pitchFamily="34" charset="-122"/>
                <a:ea typeface="微软雅黑" panose="020B0503020204020204" pitchFamily="34" charset="-122"/>
              </a:rPr>
              <a:t>[</a:t>
            </a:r>
            <a:r>
              <a:rPr lang="zh-CN" altLang="en-US" sz="2400" b="1" dirty="0">
                <a:solidFill>
                  <a:srgbClr val="CC0099"/>
                </a:solidFill>
                <a:latin typeface="微软雅黑" panose="020B0503020204020204" pitchFamily="34" charset="-122"/>
                <a:ea typeface="微软雅黑" panose="020B0503020204020204" pitchFamily="34" charset="-122"/>
              </a:rPr>
              <a:t>实质</a:t>
            </a:r>
            <a:r>
              <a:rPr lang="en-US" altLang="zh-CN" sz="2400" b="1" dirty="0">
                <a:solidFill>
                  <a:srgbClr val="CC0099"/>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其主要表现为细胞内</a:t>
            </a:r>
            <a:r>
              <a:rPr lang="zh-CN" altLang="en-US" sz="2400" b="1" dirty="0">
                <a:solidFill>
                  <a:srgbClr val="CC0000"/>
                </a:solidFill>
                <a:latin typeface="微软雅黑" panose="020B0503020204020204" pitchFamily="34" charset="-122"/>
                <a:ea typeface="微软雅黑" panose="020B0503020204020204" pitchFamily="34" charset="-122"/>
              </a:rPr>
              <a:t>氧的消耗</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CC0000"/>
                </a:solidFill>
                <a:latin typeface="微软雅黑" panose="020B0503020204020204" pitchFamily="34" charset="-122"/>
                <a:ea typeface="微软雅黑" panose="020B0503020204020204" pitchFamily="34" charset="-122"/>
              </a:rPr>
              <a:t>二氧化碳的释放</a:t>
            </a:r>
            <a:r>
              <a:rPr lang="zh-CN" altLang="en-US" sz="2400" b="1" dirty="0">
                <a:latin typeface="微软雅黑" panose="020B0503020204020204" pitchFamily="34" charset="-122"/>
                <a:ea typeface="微软雅黑" panose="020B0503020204020204" pitchFamily="34" charset="-122"/>
              </a:rPr>
              <a:t>，故又称为</a:t>
            </a:r>
            <a:r>
              <a:rPr lang="zh-CN" altLang="en-US" sz="2400" b="1" dirty="0">
                <a:solidFill>
                  <a:srgbClr val="CC0000"/>
                </a:solidFill>
                <a:latin typeface="微软雅黑" panose="020B0503020204020204" pitchFamily="34" charset="-122"/>
                <a:ea typeface="微软雅黑" panose="020B0503020204020204" pitchFamily="34" charset="-122"/>
              </a:rPr>
              <a:t>细胞呼吸</a:t>
            </a:r>
            <a:r>
              <a:rPr lang="zh-CN" altLang="en-US" sz="2400" b="1" dirty="0">
                <a:latin typeface="微软雅黑" panose="020B0503020204020204" pitchFamily="34" charset="-122"/>
                <a:ea typeface="微软雅黑" panose="020B0503020204020204" pitchFamily="34" charset="-122"/>
              </a:rPr>
              <a:t>。</a:t>
            </a:r>
          </a:p>
          <a:p>
            <a:pPr eaLnBrk="1" hangingPunct="1">
              <a:lnSpc>
                <a:spcPct val="120000"/>
              </a:lnSpc>
              <a:buFontTx/>
              <a:buBlip>
                <a:blip r:embed="rId2"/>
              </a:buBlip>
            </a:pPr>
            <a:r>
              <a:rPr lang="en-US" altLang="zh-CN" sz="2400" b="1" dirty="0">
                <a:solidFill>
                  <a:srgbClr val="CC0099"/>
                </a:solidFill>
                <a:latin typeface="微软雅黑" panose="020B0503020204020204" pitchFamily="34" charset="-122"/>
                <a:ea typeface="微软雅黑" panose="020B0503020204020204" pitchFamily="34" charset="-122"/>
              </a:rPr>
              <a:t>[</a:t>
            </a:r>
            <a:r>
              <a:rPr lang="zh-CN" altLang="en-US" sz="2400" b="1" dirty="0">
                <a:solidFill>
                  <a:srgbClr val="CC0099"/>
                </a:solidFill>
                <a:latin typeface="微软雅黑" panose="020B0503020204020204" pitchFamily="34" charset="-122"/>
                <a:ea typeface="微软雅黑" panose="020B0503020204020204" pitchFamily="34" charset="-122"/>
              </a:rPr>
              <a:t>功能</a:t>
            </a:r>
            <a:r>
              <a:rPr lang="en-US" altLang="zh-CN" sz="2400" b="1" dirty="0">
                <a:solidFill>
                  <a:srgbClr val="CC0099"/>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为生命活动提供能源与碳源。</a:t>
            </a: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真核生物的生物氧化主要在</a:t>
            </a:r>
            <a:r>
              <a:rPr lang="zh-CN" altLang="en-US" sz="2400" b="1" dirty="0">
                <a:solidFill>
                  <a:srgbClr val="CC0000"/>
                </a:solidFill>
                <a:latin typeface="微软雅黑" panose="020B0503020204020204" pitchFamily="34" charset="-122"/>
                <a:ea typeface="微软雅黑" panose="020B0503020204020204" pitchFamily="34" charset="-122"/>
              </a:rPr>
              <a:t>线粒体</a:t>
            </a:r>
            <a:r>
              <a:rPr lang="zh-CN" altLang="en-US" sz="2400" b="1" dirty="0">
                <a:latin typeface="微软雅黑" panose="020B0503020204020204" pitchFamily="34" charset="-122"/>
                <a:ea typeface="微软雅黑" panose="020B0503020204020204" pitchFamily="34" charset="-122"/>
              </a:rPr>
              <a:t>中完成。</a:t>
            </a:r>
          </a:p>
          <a:p>
            <a:pPr eaLnBrk="1" hangingPunct="1">
              <a:lnSpc>
                <a:spcPct val="120000"/>
              </a:lnSpc>
              <a:buFontTx/>
              <a:buBlip>
                <a:blip r:embed="rId2"/>
              </a:buBlip>
            </a:pPr>
            <a:endParaRPr lang="en-US" altLang="zh-CN" sz="2400" dirty="0">
              <a:ea typeface="黑体" panose="02010609060101010101" pitchFamily="49" charset="-122"/>
            </a:endParaRPr>
          </a:p>
        </p:txBody>
      </p:sp>
    </p:spTree>
    <p:extLst>
      <p:ext uri="{BB962C8B-B14F-4D97-AF65-F5344CB8AC3E}">
        <p14:creationId xmlns:p14="http://schemas.microsoft.com/office/powerpoint/2010/main" val="3240368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490451"/>
            <a:ext cx="7886700" cy="814648"/>
          </a:xfrm>
        </p:spPr>
        <p:txBody>
          <a:bodyPr>
            <a:normAutofit/>
          </a:bodyPr>
          <a:lstStyle/>
          <a:p>
            <a:r>
              <a:rPr lang="zh-CN" altLang="en-US" b="1" dirty="0">
                <a:solidFill>
                  <a:schemeClr val="accent2"/>
                </a:solidFill>
                <a:latin typeface="微软雅黑" panose="020B0503020204020204" pitchFamily="34" charset="-122"/>
                <a:ea typeface="微软雅黑" panose="020B0503020204020204" pitchFamily="34" charset="-122"/>
              </a:rPr>
              <a:t>线粒体呼吸链</a:t>
            </a:r>
            <a:endParaRPr lang="zh-CN" altLang="en-US" dirty="0"/>
          </a:p>
        </p:txBody>
      </p:sp>
      <p:sp>
        <p:nvSpPr>
          <p:cNvPr id="3" name="内容占位符 2"/>
          <p:cNvSpPr>
            <a:spLocks noGrp="1"/>
          </p:cNvSpPr>
          <p:nvPr>
            <p:ph idx="1"/>
          </p:nvPr>
        </p:nvSpPr>
        <p:spPr>
          <a:xfrm>
            <a:off x="432262" y="1792374"/>
            <a:ext cx="8083088" cy="4351338"/>
          </a:xfrm>
        </p:spPr>
        <p:txBody>
          <a:bodyPr>
            <a:normAutofit/>
          </a:body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线粒体的主要功能：</a:t>
            </a:r>
            <a:r>
              <a:rPr lang="zh-CN" altLang="en-US" sz="2400" b="1" dirty="0">
                <a:latin typeface="微软雅黑" panose="020B0503020204020204" pitchFamily="34" charset="-122"/>
                <a:ea typeface="微软雅黑" panose="020B0503020204020204" pitchFamily="34" charset="-122"/>
              </a:rPr>
              <a:t>将代谢无脱下的氢通过多种酶和辅酶所组成的传递体系的传递，最后与氧结合生成水。</a:t>
            </a:r>
            <a:endParaRPr lang="en-US" altLang="zh-CN" sz="2400" b="1" dirty="0">
              <a:latin typeface="微软雅黑" panose="020B0503020204020204" pitchFamily="34" charset="-122"/>
              <a:ea typeface="微软雅黑" panose="020B0503020204020204" pitchFamily="34" charset="-122"/>
            </a:endParaRPr>
          </a:p>
          <a:p>
            <a:pPr>
              <a:lnSpc>
                <a:spcPct val="150000"/>
              </a:lnSpc>
            </a:pP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一系列具有氧化还原反应特性的酶和辅酶作为氢和电子体，递氢体和递电子体按一定顺序排列在线粒体内膜上所形成的连锁氧化还原体系称为</a:t>
            </a:r>
            <a:r>
              <a:rPr lang="zh-CN" altLang="en-US" sz="2400" b="1" dirty="0">
                <a:solidFill>
                  <a:srgbClr val="FF0000"/>
                </a:solidFill>
                <a:latin typeface="微软雅黑" panose="020B0503020204020204" pitchFamily="34" charset="-122"/>
                <a:ea typeface="微软雅黑" panose="020B0503020204020204" pitchFamily="34" charset="-122"/>
              </a:rPr>
              <a:t>电子传递链，又称为呼吸链</a:t>
            </a:r>
          </a:p>
        </p:txBody>
      </p:sp>
    </p:spTree>
    <p:extLst>
      <p:ext uri="{BB962C8B-B14F-4D97-AF65-F5344CB8AC3E}">
        <p14:creationId xmlns:p14="http://schemas.microsoft.com/office/powerpoint/2010/main" val="36705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28650" y="358791"/>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线粒体呼吸链的组成</a:t>
            </a:r>
          </a:p>
        </p:txBody>
      </p:sp>
      <p:sp>
        <p:nvSpPr>
          <p:cNvPr id="19459" name="Rectangle 3"/>
          <p:cNvSpPr>
            <a:spLocks noGrp="1" noChangeArrowheads="1"/>
          </p:cNvSpPr>
          <p:nvPr>
            <p:ph idx="1"/>
          </p:nvPr>
        </p:nvSpPr>
        <p:spPr>
          <a:xfrm>
            <a:off x="1559674" y="1684354"/>
            <a:ext cx="5713962" cy="2679828"/>
          </a:xfrm>
          <a:ln w="19050">
            <a:solidFill>
              <a:schemeClr val="tx1"/>
            </a:solidFill>
          </a:ln>
        </p:spPr>
        <p:txBody>
          <a:bodyPr>
            <a:normAutofit/>
          </a:bodyPr>
          <a:lstStyle/>
          <a:p>
            <a:pPr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以</a:t>
            </a:r>
            <a:r>
              <a:rPr lang="en-US" altLang="zh-CN" sz="2000" b="1" dirty="0">
                <a:latin typeface="微软雅黑" panose="020B0503020204020204" pitchFamily="34" charset="-122"/>
                <a:ea typeface="微软雅黑" panose="020B0503020204020204" pitchFamily="34" charset="-122"/>
              </a:rPr>
              <a:t>NAD</a:t>
            </a:r>
            <a:r>
              <a:rPr lang="zh-CN" altLang="en-US" sz="2000" b="1" baseline="30000"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或</a:t>
            </a:r>
            <a:r>
              <a:rPr lang="en-US" altLang="zh-CN" sz="2000" b="1" dirty="0" err="1">
                <a:latin typeface="微软雅黑" panose="020B0503020204020204" pitchFamily="34" charset="-122"/>
                <a:ea typeface="微软雅黑" panose="020B0503020204020204" pitchFamily="34" charset="-122"/>
              </a:rPr>
              <a:t>CoI</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为辅酶的脱氢酶</a:t>
            </a:r>
          </a:p>
          <a:p>
            <a:pPr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以</a:t>
            </a:r>
            <a:r>
              <a:rPr lang="en-US" altLang="zh-CN" sz="2000" b="1" dirty="0">
                <a:latin typeface="微软雅黑" panose="020B0503020204020204" pitchFamily="34" charset="-122"/>
                <a:ea typeface="微软雅黑" panose="020B0503020204020204" pitchFamily="34" charset="-122"/>
              </a:rPr>
              <a:t>FMN (</a:t>
            </a:r>
            <a:r>
              <a:rPr lang="zh-CN" altLang="en-US" sz="2000" b="1" dirty="0">
                <a:latin typeface="微软雅黑" panose="020B0503020204020204" pitchFamily="34" charset="-122"/>
                <a:ea typeface="微软雅黑" panose="020B0503020204020204" pitchFamily="34" charset="-122"/>
              </a:rPr>
              <a:t>或</a:t>
            </a:r>
            <a:r>
              <a:rPr lang="en-US" altLang="zh-CN" sz="2000" b="1" dirty="0">
                <a:latin typeface="微软雅黑" panose="020B0503020204020204" pitchFamily="34" charset="-122"/>
                <a:ea typeface="微软雅黑" panose="020B0503020204020204" pitchFamily="34" charset="-122"/>
              </a:rPr>
              <a:t>FAD)</a:t>
            </a:r>
            <a:r>
              <a:rPr lang="zh-CN" altLang="en-US" sz="2000" b="1" dirty="0">
                <a:latin typeface="微软雅黑" panose="020B0503020204020204" pitchFamily="34" charset="-122"/>
                <a:ea typeface="微软雅黑" panose="020B0503020204020204" pitchFamily="34" charset="-122"/>
              </a:rPr>
              <a:t>为辅基的脱氢酶（黄素酶）</a:t>
            </a:r>
          </a:p>
          <a:p>
            <a:pPr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铁硫蛋白</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铁硫中心</a:t>
            </a:r>
            <a:r>
              <a:rPr lang="en-US" altLang="zh-CN" sz="2000" b="1" dirty="0">
                <a:latin typeface="微软雅黑" panose="020B0503020204020204" pitchFamily="34" charset="-122"/>
                <a:ea typeface="微软雅黑" panose="020B0503020204020204" pitchFamily="34" charset="-122"/>
              </a:rPr>
              <a:t>)</a:t>
            </a:r>
          </a:p>
          <a:p>
            <a:pPr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泛醌</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CoQ</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eaLnBrk="1" hangingPunct="1">
              <a:lnSpc>
                <a:spcPct val="120000"/>
              </a:lnSpc>
              <a:buFontTx/>
              <a:buBlip>
                <a:blip r:embed="rId2"/>
              </a:buBlip>
            </a:pPr>
            <a:r>
              <a:rPr lang="zh-CN" altLang="en-US" sz="2000" b="1" dirty="0">
                <a:latin typeface="微软雅黑" panose="020B0503020204020204" pitchFamily="34" charset="-122"/>
                <a:ea typeface="微软雅黑" panose="020B0503020204020204" pitchFamily="34" charset="-122"/>
              </a:rPr>
              <a:t>细胞色素</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Cyta</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Cytb</a:t>
            </a:r>
            <a:r>
              <a:rPr lang="zh-CN" altLang="en-US"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Cytc</a:t>
            </a:r>
            <a:r>
              <a:rPr lang="en-US" altLang="zh-CN" sz="2000" b="1" dirty="0">
                <a:latin typeface="微软雅黑" panose="020B0503020204020204" pitchFamily="34" charset="-122"/>
                <a:ea typeface="微软雅黑" panose="020B0503020204020204" pitchFamily="34" charset="-122"/>
              </a:rPr>
              <a:t>)</a:t>
            </a:r>
          </a:p>
          <a:p>
            <a:pPr eaLnBrk="1" hangingPunct="1">
              <a:lnSpc>
                <a:spcPct val="120000"/>
              </a:lnSpc>
              <a:buFontTx/>
              <a:buBlip>
                <a:blip r:embed="rId2"/>
              </a:buBlip>
            </a:pPr>
            <a:endParaRPr lang="en-US" altLang="zh-CN" sz="2400" b="1" dirty="0">
              <a:latin typeface="微软雅黑" panose="020B0503020204020204" pitchFamily="34" charset="-122"/>
              <a:ea typeface="微软雅黑" panose="020B0503020204020204" pitchFamily="34" charset="-122"/>
            </a:endParaRPr>
          </a:p>
        </p:txBody>
      </p:sp>
      <p:sp>
        <p:nvSpPr>
          <p:cNvPr id="2" name="矩形 1"/>
          <p:cNvSpPr/>
          <p:nvPr/>
        </p:nvSpPr>
        <p:spPr>
          <a:xfrm>
            <a:off x="1980731" y="5440766"/>
            <a:ext cx="4871847" cy="497957"/>
          </a:xfrm>
          <a:prstGeom prst="rect">
            <a:avLst/>
          </a:prstGeom>
          <a:solidFill>
            <a:schemeClr val="tx1"/>
          </a:solidFill>
          <a:ln>
            <a:solidFill>
              <a:schemeClr val="tx1"/>
            </a:solidFill>
          </a:ln>
        </p:spPr>
        <p:txBody>
          <a:bodyPr wrap="none">
            <a:spAutoFit/>
          </a:bodyPr>
          <a:lstStyle/>
          <a:p>
            <a:pPr>
              <a:lnSpc>
                <a:spcPct val="120000"/>
              </a:lnSpc>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rPr>
              <a:t>个酶复合体和</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个电子传递体”</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3" name="下箭头 2"/>
          <p:cNvSpPr/>
          <p:nvPr/>
        </p:nvSpPr>
        <p:spPr>
          <a:xfrm>
            <a:off x="4139738" y="4455622"/>
            <a:ext cx="615142" cy="723207"/>
          </a:xfrm>
          <a:prstGeom prst="downArrow">
            <a:avLst/>
          </a:prstGeom>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975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415884" y="631767"/>
            <a:ext cx="4317424" cy="842791"/>
          </a:xfrm>
        </p:spPr>
        <p:txBody>
          <a:bodyPr>
            <a:normAutofit/>
          </a:bodyPr>
          <a:lstStyle/>
          <a:p>
            <a:r>
              <a:rPr lang="zh-CN" altLang="en-US" sz="2800" b="1" dirty="0">
                <a:solidFill>
                  <a:schemeClr val="accent2"/>
                </a:solidFill>
                <a:latin typeface="微软雅黑" panose="020B0503020204020204" pitchFamily="34" charset="-122"/>
                <a:ea typeface="微软雅黑" panose="020B0503020204020204" pitchFamily="34" charset="-122"/>
              </a:rPr>
              <a:t>呼吸链复合体的排列位置</a:t>
            </a:r>
            <a:endParaRPr lang="en-US" altLang="zh-CN" sz="2800" dirty="0">
              <a:solidFill>
                <a:schemeClr val="accent2"/>
              </a:solidFill>
              <a:ea typeface="黑体" panose="02010609060101010101" pitchFamily="49" charset="-122"/>
            </a:endParaRP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960" y="1474558"/>
            <a:ext cx="7689272" cy="505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7398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39750" y="1482697"/>
            <a:ext cx="8064500" cy="4752975"/>
          </a:xfrm>
          <a:prstGeom prst="rect">
            <a:avLst/>
          </a:prstGeom>
        </p:spPr>
      </p:pic>
      <p:sp>
        <p:nvSpPr>
          <p:cNvPr id="2" name="标题 1"/>
          <p:cNvSpPr>
            <a:spLocks noGrp="1"/>
          </p:cNvSpPr>
          <p:nvPr>
            <p:ph type="title"/>
          </p:nvPr>
        </p:nvSpPr>
        <p:spPr>
          <a:xfrm>
            <a:off x="539750" y="240435"/>
            <a:ext cx="7886700" cy="1325563"/>
          </a:xfrm>
        </p:spPr>
        <p:txBody>
          <a:bodyPr>
            <a:normAutofit/>
          </a:bodyPr>
          <a:lstStyle/>
          <a:p>
            <a:r>
              <a:rPr lang="zh-CN" altLang="en-US" sz="3600" b="1" dirty="0">
                <a:solidFill>
                  <a:srgbClr val="FF0000"/>
                </a:solidFill>
                <a:latin typeface="微软雅黑" panose="020B0503020204020204" pitchFamily="34" charset="-122"/>
                <a:ea typeface="微软雅黑" panose="020B0503020204020204" pitchFamily="34" charset="-122"/>
              </a:rPr>
              <a:t>复合体</a:t>
            </a:r>
            <a:r>
              <a:rPr lang="en-US" altLang="zh-CN" sz="3600" b="1" dirty="0">
                <a:solidFill>
                  <a:srgbClr val="FF0000"/>
                </a:solidFill>
                <a:latin typeface="微软雅黑" panose="020B0503020204020204" pitchFamily="34" charset="-122"/>
                <a:ea typeface="微软雅黑" panose="020B0503020204020204" pitchFamily="34" charset="-122"/>
              </a:rPr>
              <a:t>I</a:t>
            </a:r>
            <a:r>
              <a:rPr lang="zh-CN" altLang="en-US" sz="3600" b="1" dirty="0">
                <a:solidFill>
                  <a:srgbClr val="FF0000"/>
                </a:solidFill>
                <a:latin typeface="微软雅黑" panose="020B0503020204020204" pitchFamily="34" charset="-122"/>
                <a:ea typeface="微软雅黑" panose="020B0503020204020204" pitchFamily="34" charset="-122"/>
              </a:rPr>
              <a:t>（</a:t>
            </a:r>
            <a:r>
              <a:rPr lang="en-US" altLang="zh-CN" sz="3600" b="1" dirty="0">
                <a:solidFill>
                  <a:srgbClr val="FF0000"/>
                </a:solidFill>
                <a:latin typeface="微软雅黑" panose="020B0503020204020204" pitchFamily="34" charset="-122"/>
                <a:ea typeface="微软雅黑" panose="020B0503020204020204" pitchFamily="34" charset="-122"/>
              </a:rPr>
              <a:t>NADH-</a:t>
            </a:r>
            <a:r>
              <a:rPr lang="en-US" altLang="zh-CN" sz="3600" b="1" dirty="0" err="1">
                <a:solidFill>
                  <a:srgbClr val="FF0000"/>
                </a:solidFill>
                <a:latin typeface="微软雅黑" panose="020B0503020204020204" pitchFamily="34" charset="-122"/>
                <a:ea typeface="微软雅黑" panose="020B0503020204020204" pitchFamily="34" charset="-122"/>
              </a:rPr>
              <a:t>CoQ</a:t>
            </a:r>
            <a:r>
              <a:rPr lang="zh-CN" altLang="en-US" sz="3600" b="1" dirty="0">
                <a:solidFill>
                  <a:srgbClr val="FF0000"/>
                </a:solidFill>
                <a:latin typeface="微软雅黑" panose="020B0503020204020204" pitchFamily="34" charset="-122"/>
                <a:ea typeface="微软雅黑" panose="020B0503020204020204" pitchFamily="34" charset="-122"/>
              </a:rPr>
              <a:t>还原酶）</a:t>
            </a:r>
          </a:p>
        </p:txBody>
      </p:sp>
      <p:sp>
        <p:nvSpPr>
          <p:cNvPr id="3" name="内容占位符 2"/>
          <p:cNvSpPr>
            <a:spLocks noGrp="1"/>
          </p:cNvSpPr>
          <p:nvPr>
            <p:ph idx="1"/>
          </p:nvPr>
        </p:nvSpPr>
        <p:spPr>
          <a:xfrm>
            <a:off x="5156200" y="5276266"/>
            <a:ext cx="3572933" cy="959406"/>
          </a:xfrm>
        </p:spPr>
        <p:txBody>
          <a:bodyPr>
            <a:normAutofit/>
          </a:bodyPr>
          <a:lstStyle/>
          <a:p>
            <a:r>
              <a:rPr lang="zh-CN" altLang="en-US" sz="1400" b="1" dirty="0">
                <a:solidFill>
                  <a:srgbClr val="7030A0"/>
                </a:solidFill>
                <a:latin typeface="微软雅黑" panose="020B0503020204020204" pitchFamily="34" charset="-122"/>
                <a:ea typeface="微软雅黑" panose="020B0503020204020204" pitchFamily="34" charset="-122"/>
              </a:rPr>
              <a:t>烟酰胺核苷酸（</a:t>
            </a:r>
            <a:r>
              <a:rPr lang="en-US" altLang="zh-CN" sz="1400" b="1" dirty="0">
                <a:solidFill>
                  <a:srgbClr val="7030A0"/>
                </a:solidFill>
                <a:latin typeface="微软雅黑" panose="020B0503020204020204" pitchFamily="34" charset="-122"/>
                <a:ea typeface="微软雅黑" panose="020B0503020204020204" pitchFamily="34" charset="-122"/>
              </a:rPr>
              <a:t>NAD</a:t>
            </a:r>
            <a:r>
              <a:rPr lang="zh-CN" altLang="en-US" sz="1400" b="1" dirty="0">
                <a:solidFill>
                  <a:srgbClr val="7030A0"/>
                </a:solidFill>
                <a:latin typeface="微软雅黑" panose="020B0503020204020204" pitchFamily="34" charset="-122"/>
                <a:ea typeface="微软雅黑" panose="020B0503020204020204" pitchFamily="34" charset="-122"/>
              </a:rPr>
              <a:t>或</a:t>
            </a:r>
            <a:r>
              <a:rPr lang="en-US" altLang="zh-CN" sz="1400" b="1" dirty="0">
                <a:solidFill>
                  <a:srgbClr val="7030A0"/>
                </a:solidFill>
                <a:latin typeface="微软雅黑" panose="020B0503020204020204" pitchFamily="34" charset="-122"/>
                <a:ea typeface="微软雅黑" panose="020B0503020204020204" pitchFamily="34" charset="-122"/>
              </a:rPr>
              <a:t>NADP</a:t>
            </a:r>
            <a:r>
              <a:rPr lang="zh-CN" altLang="en-US" sz="1400" b="1" dirty="0">
                <a:solidFill>
                  <a:srgbClr val="7030A0"/>
                </a:solidFill>
                <a:latin typeface="微软雅黑" panose="020B0503020204020204" pitchFamily="34" charset="-122"/>
                <a:ea typeface="微软雅黑" panose="020B0503020204020204" pitchFamily="34" charset="-122"/>
              </a:rPr>
              <a:t>）脱氢酶</a:t>
            </a:r>
            <a:endParaRPr lang="en-US" altLang="zh-CN" sz="1400" b="1" dirty="0">
              <a:solidFill>
                <a:srgbClr val="7030A0"/>
              </a:solidFill>
              <a:latin typeface="微软雅黑" panose="020B0503020204020204" pitchFamily="34" charset="-122"/>
              <a:ea typeface="微软雅黑" panose="020B0503020204020204" pitchFamily="34" charset="-122"/>
            </a:endParaRPr>
          </a:p>
          <a:p>
            <a:r>
              <a:rPr lang="zh-CN" altLang="en-US" sz="1400" b="1" dirty="0">
                <a:solidFill>
                  <a:srgbClr val="7030A0"/>
                </a:solidFill>
                <a:latin typeface="微软雅黑" panose="020B0503020204020204" pitchFamily="34" charset="-122"/>
                <a:ea typeface="微软雅黑" panose="020B0503020204020204" pitchFamily="34" charset="-122"/>
              </a:rPr>
              <a:t>以</a:t>
            </a:r>
            <a:r>
              <a:rPr lang="en-US" altLang="zh-CN" sz="1400" b="1" dirty="0">
                <a:solidFill>
                  <a:srgbClr val="7030A0"/>
                </a:solidFill>
                <a:latin typeface="微软雅黑" panose="020B0503020204020204" pitchFamily="34" charset="-122"/>
                <a:ea typeface="微软雅黑" panose="020B0503020204020204" pitchFamily="34" charset="-122"/>
              </a:rPr>
              <a:t>FMN</a:t>
            </a:r>
            <a:r>
              <a:rPr lang="zh-CN" altLang="en-US" sz="1400" b="1" dirty="0">
                <a:solidFill>
                  <a:srgbClr val="7030A0"/>
                </a:solidFill>
                <a:latin typeface="微软雅黑" panose="020B0503020204020204" pitchFamily="34" charset="-122"/>
                <a:ea typeface="微软雅黑" panose="020B0503020204020204" pitchFamily="34" charset="-122"/>
              </a:rPr>
              <a:t>为辅基的黄素蛋白</a:t>
            </a:r>
            <a:endParaRPr lang="en-US" altLang="zh-CN" sz="1400" b="1" dirty="0">
              <a:solidFill>
                <a:srgbClr val="7030A0"/>
              </a:solidFill>
              <a:latin typeface="微软雅黑" panose="020B0503020204020204" pitchFamily="34" charset="-122"/>
              <a:ea typeface="微软雅黑" panose="020B0503020204020204" pitchFamily="34" charset="-122"/>
            </a:endParaRPr>
          </a:p>
          <a:p>
            <a:r>
              <a:rPr lang="zh-CN" altLang="en-US" sz="1400" b="1" dirty="0">
                <a:solidFill>
                  <a:srgbClr val="7030A0"/>
                </a:solidFill>
                <a:latin typeface="微软雅黑" panose="020B0503020204020204" pitchFamily="34" charset="-122"/>
                <a:ea typeface="微软雅黑" panose="020B0503020204020204" pitchFamily="34" charset="-122"/>
              </a:rPr>
              <a:t>以</a:t>
            </a:r>
            <a:r>
              <a:rPr lang="en-US" altLang="zh-CN" sz="1400" b="1" dirty="0">
                <a:solidFill>
                  <a:srgbClr val="7030A0"/>
                </a:solidFill>
                <a:latin typeface="微软雅黑" panose="020B0503020204020204" pitchFamily="34" charset="-122"/>
                <a:ea typeface="微软雅黑" panose="020B0503020204020204" pitchFamily="34" charset="-122"/>
              </a:rPr>
              <a:t>Fe-S</a:t>
            </a:r>
            <a:r>
              <a:rPr lang="zh-CN" altLang="en-US" sz="1400" b="1" dirty="0">
                <a:solidFill>
                  <a:srgbClr val="7030A0"/>
                </a:solidFill>
                <a:latin typeface="微软雅黑" panose="020B0503020204020204" pitchFamily="34" charset="-122"/>
                <a:ea typeface="微软雅黑" panose="020B0503020204020204" pitchFamily="34" charset="-122"/>
              </a:rPr>
              <a:t>为辅基的铁硫蛋白</a:t>
            </a:r>
          </a:p>
        </p:txBody>
      </p:sp>
    </p:spTree>
    <p:extLst>
      <p:ext uri="{BB962C8B-B14F-4D97-AF65-F5344CB8AC3E}">
        <p14:creationId xmlns:p14="http://schemas.microsoft.com/office/powerpoint/2010/main" val="394318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90550" y="190559"/>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烟酰胺腺嘌呤二核苷酸</a:t>
            </a:r>
          </a:p>
        </p:txBody>
      </p:sp>
      <p:sp>
        <p:nvSpPr>
          <p:cNvPr id="11267" name="Rectangle 3"/>
          <p:cNvSpPr>
            <a:spLocks noGrp="1" noChangeArrowheads="1"/>
          </p:cNvSpPr>
          <p:nvPr>
            <p:ph idx="1"/>
          </p:nvPr>
        </p:nvSpPr>
        <p:spPr/>
        <p:txBody>
          <a:bodyPr/>
          <a:lstStyle/>
          <a:p>
            <a:pPr eaLnBrk="1" hangingPunct="1">
              <a:lnSpc>
                <a:spcPct val="120000"/>
              </a:lnSpc>
              <a:buSzPct val="70000"/>
              <a:buFontTx/>
              <a:buBlip>
                <a:blip r:embed="rId2"/>
              </a:buBlip>
            </a:pPr>
            <a:r>
              <a:rPr lang="zh-CN" altLang="en-US" sz="2400" b="1" dirty="0">
                <a:latin typeface="微软雅黑" panose="020B0503020204020204" pitchFamily="34" charset="-122"/>
                <a:ea typeface="微软雅黑" panose="020B0503020204020204" pitchFamily="34" charset="-122"/>
              </a:rPr>
              <a:t>利用分子中烟酰胺基团的可逆性还原而递氢，还原形成的</a:t>
            </a:r>
            <a:r>
              <a:rPr lang="en-US" altLang="zh-CN" sz="2400" b="1" dirty="0">
                <a:solidFill>
                  <a:srgbClr val="CC0000"/>
                </a:solidFill>
                <a:latin typeface="微软雅黑" panose="020B0503020204020204" pitchFamily="34" charset="-122"/>
                <a:ea typeface="微软雅黑" panose="020B0503020204020204" pitchFamily="34" charset="-122"/>
              </a:rPr>
              <a:t>NADH</a:t>
            </a:r>
            <a:r>
              <a:rPr lang="zh-CN" altLang="en-US" sz="2400" b="1" dirty="0">
                <a:latin typeface="微软雅黑" panose="020B0503020204020204" pitchFamily="34" charset="-122"/>
                <a:ea typeface="微软雅黑" panose="020B0503020204020204" pitchFamily="34" charset="-122"/>
              </a:rPr>
              <a:t>即可参与组成呼吸链而进行电子传递。</a:t>
            </a:r>
            <a:endParaRPr lang="en-US" altLang="zh-CN" sz="2400" b="1" dirty="0">
              <a:latin typeface="微软雅黑" panose="020B0503020204020204" pitchFamily="34" charset="-122"/>
              <a:ea typeface="微软雅黑" panose="020B0503020204020204" pitchFamily="34" charset="-122"/>
            </a:endParaRPr>
          </a:p>
        </p:txBody>
      </p:sp>
      <p:pic>
        <p:nvPicPr>
          <p:cNvPr id="11268" name="Picture 4" descr="Untitled-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048000"/>
            <a:ext cx="6324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7"/>
          <p:cNvSpPr>
            <a:spLocks noChangeArrowheads="1"/>
          </p:cNvSpPr>
          <p:nvPr/>
        </p:nvSpPr>
        <p:spPr bwMode="auto">
          <a:xfrm>
            <a:off x="2743200" y="5791200"/>
            <a:ext cx="36439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1" lang="en-US" altLang="zh-CN" sz="2200" b="1" dirty="0">
                <a:solidFill>
                  <a:srgbClr val="CC0000"/>
                </a:solidFill>
                <a:latin typeface="微软雅黑" panose="020B0503020204020204" pitchFamily="34" charset="-122"/>
                <a:ea typeface="微软雅黑" panose="020B0503020204020204" pitchFamily="34" charset="-122"/>
              </a:rPr>
              <a:t>NAD</a:t>
            </a:r>
            <a:r>
              <a:rPr kumimoji="1" lang="en-US" altLang="zh-CN" sz="2200" b="1" baseline="30000" dirty="0">
                <a:solidFill>
                  <a:srgbClr val="CC0000"/>
                </a:solidFill>
                <a:latin typeface="微软雅黑" panose="020B0503020204020204" pitchFamily="34" charset="-122"/>
                <a:ea typeface="微软雅黑" panose="020B0503020204020204" pitchFamily="34" charset="-122"/>
              </a:rPr>
              <a:t>＋</a:t>
            </a:r>
            <a:r>
              <a:rPr kumimoji="1" lang="zh-CN" altLang="en-US" sz="2200" b="1" dirty="0">
                <a:solidFill>
                  <a:srgbClr val="CC0000"/>
                </a:solidFill>
                <a:latin typeface="微软雅黑" panose="020B0503020204020204" pitchFamily="34" charset="-122"/>
                <a:ea typeface="微软雅黑" panose="020B0503020204020204" pitchFamily="34" charset="-122"/>
              </a:rPr>
              <a:t>和</a:t>
            </a:r>
            <a:r>
              <a:rPr kumimoji="1" lang="en-US" altLang="zh-CN" sz="2200" b="1" dirty="0">
                <a:solidFill>
                  <a:srgbClr val="CC0000"/>
                </a:solidFill>
                <a:latin typeface="微软雅黑" panose="020B0503020204020204" pitchFamily="34" charset="-122"/>
                <a:ea typeface="微软雅黑" panose="020B0503020204020204" pitchFamily="34" charset="-122"/>
              </a:rPr>
              <a:t>NADH</a:t>
            </a:r>
            <a:r>
              <a:rPr kumimoji="1" lang="zh-CN" altLang="en-US" sz="2200" b="1" dirty="0">
                <a:solidFill>
                  <a:srgbClr val="CC0000"/>
                </a:solidFill>
                <a:latin typeface="微软雅黑" panose="020B0503020204020204" pitchFamily="34" charset="-122"/>
                <a:ea typeface="微软雅黑" panose="020B0503020204020204" pitchFamily="34" charset="-122"/>
              </a:rPr>
              <a:t>结构示意图</a:t>
            </a:r>
          </a:p>
        </p:txBody>
      </p:sp>
    </p:spTree>
    <p:extLst>
      <p:ext uri="{BB962C8B-B14F-4D97-AF65-F5344CB8AC3E}">
        <p14:creationId xmlns:p14="http://schemas.microsoft.com/office/powerpoint/2010/main" val="3732627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Untitled-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3615" y="2790053"/>
            <a:ext cx="4861298" cy="318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 name="Rectangle 2"/>
          <p:cNvSpPr>
            <a:spLocks noGrp="1" noChangeArrowheads="1"/>
          </p:cNvSpPr>
          <p:nvPr>
            <p:ph type="title"/>
          </p:nvPr>
        </p:nvSpPr>
        <p:spPr>
          <a:xfrm>
            <a:off x="603712" y="232122"/>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黄素酶</a:t>
            </a:r>
            <a:endParaRPr lang="en-US" altLang="zh-CN" b="1" dirty="0">
              <a:solidFill>
                <a:schemeClr val="accent2"/>
              </a:solidFill>
              <a:latin typeface="微软雅黑" panose="020B0503020204020204" pitchFamily="34" charset="-122"/>
              <a:ea typeface="微软雅黑" panose="020B0503020204020204" pitchFamily="34" charset="-122"/>
            </a:endParaRPr>
          </a:p>
        </p:txBody>
      </p:sp>
      <p:sp>
        <p:nvSpPr>
          <p:cNvPr id="12291" name="Rectangle 3"/>
          <p:cNvSpPr>
            <a:spLocks noGrp="1" noChangeArrowheads="1"/>
          </p:cNvSpPr>
          <p:nvPr>
            <p:ph idx="1"/>
          </p:nvPr>
        </p:nvSpPr>
        <p:spPr>
          <a:xfrm>
            <a:off x="374849" y="1464490"/>
            <a:ext cx="7886700" cy="4351338"/>
          </a:xfrm>
        </p:spPr>
        <p:txBody>
          <a:bodyPr/>
          <a:lstStyle/>
          <a:p>
            <a:pPr eaLnBrk="1" hangingPunct="1">
              <a:lnSpc>
                <a:spcPct val="120000"/>
              </a:lnSpc>
              <a:buSzPct val="70000"/>
              <a:buFontTx/>
              <a:buBlip>
                <a:blip r:embed="rId4"/>
              </a:buBlip>
            </a:pPr>
            <a:r>
              <a:rPr lang="zh-CN" altLang="en-US" sz="2400" b="1" dirty="0">
                <a:latin typeface="微软雅黑" panose="020B0503020204020204" pitchFamily="34" charset="-122"/>
                <a:ea typeface="微软雅黑" panose="020B0503020204020204" pitchFamily="34" charset="-122"/>
              </a:rPr>
              <a:t>辅基：黄素单核苷酸（</a:t>
            </a:r>
            <a:r>
              <a:rPr lang="en-US" altLang="zh-CN" sz="2400" b="1" dirty="0">
                <a:latin typeface="微软雅黑" panose="020B0503020204020204" pitchFamily="34" charset="-122"/>
                <a:ea typeface="微软雅黑" panose="020B0503020204020204" pitchFamily="34" charset="-122"/>
              </a:rPr>
              <a:t>FMN</a:t>
            </a:r>
            <a:r>
              <a:rPr lang="zh-CN" altLang="en-US" sz="2400" b="1" dirty="0">
                <a:latin typeface="微软雅黑" panose="020B0503020204020204" pitchFamily="34" charset="-122"/>
                <a:ea typeface="微软雅黑" panose="020B0503020204020204" pitchFamily="34" charset="-122"/>
              </a:rPr>
              <a:t>）</a:t>
            </a:r>
          </a:p>
          <a:p>
            <a:pPr eaLnBrk="1" hangingPunct="1">
              <a:lnSpc>
                <a:spcPct val="120000"/>
              </a:lnSpc>
              <a:buSzPct val="70000"/>
              <a:buFontTx/>
              <a:buNone/>
            </a:pPr>
            <a:r>
              <a:rPr lang="zh-CN" altLang="en-US" sz="2400" b="1" dirty="0">
                <a:latin typeface="微软雅黑" panose="020B0503020204020204" pitchFamily="34" charset="-122"/>
                <a:ea typeface="微软雅黑" panose="020B0503020204020204" pitchFamily="34" charset="-122"/>
              </a:rPr>
              <a:t>               黄素腺嘌呤二核苷酸（</a:t>
            </a:r>
            <a:r>
              <a:rPr lang="en-US" altLang="zh-CN" sz="2400" b="1" dirty="0">
                <a:latin typeface="微软雅黑" panose="020B0503020204020204" pitchFamily="34" charset="-122"/>
                <a:ea typeface="微软雅黑" panose="020B0503020204020204" pitchFamily="34" charset="-122"/>
              </a:rPr>
              <a:t>FAD</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686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571500" y="173933"/>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铁硫蛋白（铁硫中心）</a:t>
            </a:r>
          </a:p>
        </p:txBody>
      </p:sp>
      <p:sp>
        <p:nvSpPr>
          <p:cNvPr id="1029" name="Rectangle 3"/>
          <p:cNvSpPr>
            <a:spLocks noGrp="1" noChangeArrowheads="1"/>
          </p:cNvSpPr>
          <p:nvPr>
            <p:ph idx="1"/>
          </p:nvPr>
        </p:nvSpPr>
        <p:spPr/>
        <p:txBody>
          <a:bodyPr/>
          <a:lstStyle/>
          <a:p>
            <a:pPr eaLnBrk="1" hangingPunct="1">
              <a:lnSpc>
                <a:spcPct val="120000"/>
              </a:lnSpc>
              <a:buSzPct val="70000"/>
              <a:buFontTx/>
              <a:buBlip>
                <a:blip r:embed="rId3"/>
              </a:buBlip>
            </a:pPr>
            <a:r>
              <a:rPr lang="zh-CN" altLang="en-US" sz="2400" b="1" dirty="0">
                <a:latin typeface="微软雅黑" panose="020B0503020204020204" pitchFamily="34" charset="-122"/>
                <a:ea typeface="微软雅黑" panose="020B0503020204020204" pitchFamily="34" charset="-122"/>
              </a:rPr>
              <a:t>分子中常含</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a:t>
            </a:r>
            <a:r>
              <a:rPr lang="en-US" altLang="zh-CN" sz="2400" b="1" dirty="0">
                <a:latin typeface="微软雅黑" panose="020B0503020204020204" pitchFamily="34" charset="-122"/>
                <a:ea typeface="微软雅黑" panose="020B0503020204020204" pitchFamily="34" charset="-122"/>
              </a:rPr>
              <a:t>Fe</a:t>
            </a:r>
            <a:r>
              <a:rPr lang="zh-CN" altLang="en-US" sz="2400" b="1" dirty="0">
                <a:latin typeface="微软雅黑" panose="020B0503020204020204" pitchFamily="34" charset="-122"/>
                <a:ea typeface="微软雅黑" panose="020B0503020204020204" pitchFamily="34" charset="-122"/>
              </a:rPr>
              <a:t>（称非血红素铁）和</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个对酸不稳定硫，其中一个</a:t>
            </a:r>
            <a:r>
              <a:rPr lang="en-US" altLang="zh-CN" sz="2400" b="1" dirty="0">
                <a:latin typeface="微软雅黑" panose="020B0503020204020204" pitchFamily="34" charset="-122"/>
                <a:ea typeface="微软雅黑" panose="020B0503020204020204" pitchFamily="34" charset="-122"/>
              </a:rPr>
              <a:t>Fe</a:t>
            </a:r>
            <a:r>
              <a:rPr lang="zh-CN" altLang="en-US" sz="2400" b="1" dirty="0">
                <a:latin typeface="微软雅黑" panose="020B0503020204020204" pitchFamily="34" charset="-122"/>
                <a:ea typeface="微软雅黑" panose="020B0503020204020204" pitchFamily="34" charset="-122"/>
              </a:rPr>
              <a:t>原子能可逆地还原而传递电子。在</a:t>
            </a:r>
            <a:r>
              <a:rPr lang="en-US" altLang="zh-CN" sz="2400" b="1" dirty="0">
                <a:latin typeface="微软雅黑" panose="020B0503020204020204" pitchFamily="34" charset="-122"/>
                <a:ea typeface="微软雅黑" panose="020B0503020204020204" pitchFamily="34" charset="-122"/>
              </a:rPr>
              <a:t>NADH</a:t>
            </a:r>
            <a:r>
              <a:rPr lang="zh-CN" altLang="en-US" sz="2400" b="1" dirty="0">
                <a:latin typeface="微软雅黑" panose="020B0503020204020204" pitchFamily="34" charset="-122"/>
                <a:ea typeface="微软雅黑" panose="020B0503020204020204" pitchFamily="34" charset="-122"/>
              </a:rPr>
              <a:t>脱氢酶和琥珀酸脱氢酶中均含有多个不同的铁硫蛋白，它们可将电子由</a:t>
            </a:r>
            <a:r>
              <a:rPr lang="en-US" altLang="zh-CN" sz="2400" b="1" dirty="0">
                <a:latin typeface="微软雅黑" panose="020B0503020204020204" pitchFamily="34" charset="-122"/>
                <a:ea typeface="微软雅黑" panose="020B0503020204020204" pitchFamily="34" charset="-122"/>
              </a:rPr>
              <a:t>FMNH</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FADH</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）转移到泛醌上。</a:t>
            </a:r>
            <a:endParaRPr lang="en-US" altLang="zh-CN" sz="2400" b="1" dirty="0">
              <a:latin typeface="微软雅黑" panose="020B0503020204020204" pitchFamily="34" charset="-122"/>
              <a:ea typeface="微软雅黑" panose="020B0503020204020204" pitchFamily="34" charset="-122"/>
            </a:endParaRPr>
          </a:p>
        </p:txBody>
      </p:sp>
      <p:graphicFrame>
        <p:nvGraphicFramePr>
          <p:cNvPr id="1026" name="Object 4"/>
          <p:cNvGraphicFramePr>
            <a:graphicFrameLocks noChangeAspect="1"/>
          </p:cNvGraphicFramePr>
          <p:nvPr/>
        </p:nvGraphicFramePr>
        <p:xfrm>
          <a:off x="609600" y="4038600"/>
          <a:ext cx="4038600" cy="2314575"/>
        </p:xfrm>
        <a:graphic>
          <a:graphicData uri="http://schemas.openxmlformats.org/presentationml/2006/ole">
            <mc:AlternateContent xmlns:mc="http://schemas.openxmlformats.org/markup-compatibility/2006">
              <mc:Choice xmlns:v="urn:schemas-microsoft-com:vml" Requires="v">
                <p:oleObj spid="_x0000_s3106" name="Photo Editor 照片" r:id="rId4" imgW="8047619" imgH="5191850" progId="MSPhotoEd.3">
                  <p:embed/>
                </p:oleObj>
              </mc:Choice>
              <mc:Fallback>
                <p:oleObj name="Photo Editor 照片" r:id="rId4" imgW="8047619" imgH="5191850"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038600"/>
                        <a:ext cx="40386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5"/>
          <p:cNvGraphicFramePr>
            <a:graphicFrameLocks noChangeAspect="1"/>
          </p:cNvGraphicFramePr>
          <p:nvPr/>
        </p:nvGraphicFramePr>
        <p:xfrm>
          <a:off x="4953000" y="4038600"/>
          <a:ext cx="3505200" cy="2314575"/>
        </p:xfrm>
        <a:graphic>
          <a:graphicData uri="http://schemas.openxmlformats.org/presentationml/2006/ole">
            <mc:AlternateContent xmlns:mc="http://schemas.openxmlformats.org/markup-compatibility/2006">
              <mc:Choice xmlns:v="urn:schemas-microsoft-com:vml" Requires="v">
                <p:oleObj spid="_x0000_s3107" name="Photo Editor 照片" r:id="rId6" imgW="6904762" imgH="7020905" progId="MSPhotoEd.3">
                  <p:embed/>
                </p:oleObj>
              </mc:Choice>
              <mc:Fallback>
                <p:oleObj name="Photo Editor 照片" r:id="rId6" imgW="6904762" imgH="7020905"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4038600"/>
                        <a:ext cx="35052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85477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53836" y="257586"/>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泛醌</a:t>
            </a:r>
          </a:p>
        </p:txBody>
      </p:sp>
      <p:sp>
        <p:nvSpPr>
          <p:cNvPr id="13315" name="Rectangle 3"/>
          <p:cNvSpPr>
            <a:spLocks noGrp="1" noChangeArrowheads="1"/>
          </p:cNvSpPr>
          <p:nvPr>
            <p:ph idx="1"/>
          </p:nvPr>
        </p:nvSpPr>
        <p:spPr>
          <a:xfrm>
            <a:off x="628650" y="1690689"/>
            <a:ext cx="7886700" cy="4351338"/>
          </a:xfrm>
        </p:spPr>
        <p:txBody>
          <a:bodyPr/>
          <a:lstStyle/>
          <a:p>
            <a:pPr eaLnBrk="1" hangingPunct="1">
              <a:lnSpc>
                <a:spcPct val="120000"/>
              </a:lnSpc>
              <a:buSzPct val="70000"/>
              <a:buFontTx/>
              <a:buBlip>
                <a:blip r:embed="rId2"/>
              </a:buBlip>
            </a:pPr>
            <a:r>
              <a:rPr lang="zh-CN" altLang="en-US" sz="2400" b="1" dirty="0">
                <a:latin typeface="微软雅黑" panose="020B0503020204020204" pitchFamily="34" charset="-122"/>
                <a:ea typeface="微软雅黑" panose="020B0503020204020204" pitchFamily="34" charset="-122"/>
              </a:rPr>
              <a:t>是一种脂溶性的醌类化合物，其分子中的苯醌结构能进行可逆的加氢反应，故也属于递氢体。</a:t>
            </a:r>
            <a:endParaRPr lang="en-US" altLang="zh-CN" sz="2400" b="1" dirty="0">
              <a:latin typeface="微软雅黑" panose="020B0503020204020204" pitchFamily="34" charset="-122"/>
              <a:ea typeface="微软雅黑" panose="020B0503020204020204" pitchFamily="34" charset="-122"/>
            </a:endParaRPr>
          </a:p>
        </p:txBody>
      </p:sp>
      <p:pic>
        <p:nvPicPr>
          <p:cNvPr id="13316" name="Picture 4" descr="Untitled-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823754"/>
            <a:ext cx="7315200" cy="33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333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24021" y="1560620"/>
            <a:ext cx="8337594" cy="4975348"/>
          </a:xfrm>
          <a:prstGeom prst="rect">
            <a:avLst/>
          </a:prstGeom>
        </p:spPr>
      </p:pic>
      <p:sp>
        <p:nvSpPr>
          <p:cNvPr id="3" name="内容占位符 2"/>
          <p:cNvSpPr>
            <a:spLocks noGrp="1"/>
          </p:cNvSpPr>
          <p:nvPr>
            <p:ph idx="1"/>
          </p:nvPr>
        </p:nvSpPr>
        <p:spPr>
          <a:xfrm>
            <a:off x="3044767" y="4348960"/>
            <a:ext cx="3923606" cy="1110788"/>
          </a:xfrm>
        </p:spPr>
        <p:txBody>
          <a:bodyPr/>
          <a:lstStyle/>
          <a:p>
            <a:r>
              <a:rPr lang="zh-CN" altLang="en-US" sz="1600" b="1" dirty="0">
                <a:solidFill>
                  <a:srgbClr val="7030A0"/>
                </a:solidFill>
                <a:latin typeface="微软雅黑" panose="020B0503020204020204" pitchFamily="34" charset="-122"/>
                <a:ea typeface="微软雅黑" panose="020B0503020204020204" pitchFamily="34" charset="-122"/>
              </a:rPr>
              <a:t>琥珀酸脱氢酶</a:t>
            </a:r>
            <a:endParaRPr lang="en-US" altLang="zh-CN" sz="1600" dirty="0">
              <a:solidFill>
                <a:srgbClr val="7030A0"/>
              </a:solidFill>
            </a:endParaRPr>
          </a:p>
          <a:p>
            <a:r>
              <a:rPr lang="zh-CN" altLang="en-US" sz="1600" b="1" dirty="0">
                <a:solidFill>
                  <a:srgbClr val="7030A0"/>
                </a:solidFill>
                <a:latin typeface="微软雅黑" panose="020B0503020204020204" pitchFamily="34" charset="-122"/>
                <a:ea typeface="微软雅黑" panose="020B0503020204020204" pitchFamily="34" charset="-122"/>
              </a:rPr>
              <a:t>以</a:t>
            </a:r>
            <a:r>
              <a:rPr lang="en-US" altLang="zh-CN" sz="1600" b="1" dirty="0">
                <a:solidFill>
                  <a:srgbClr val="7030A0"/>
                </a:solidFill>
                <a:latin typeface="微软雅黑" panose="020B0503020204020204" pitchFamily="34" charset="-122"/>
                <a:ea typeface="微软雅黑" panose="020B0503020204020204" pitchFamily="34" charset="-122"/>
              </a:rPr>
              <a:t>FDA</a:t>
            </a:r>
            <a:r>
              <a:rPr lang="zh-CN" altLang="en-US" sz="1600" b="1" dirty="0">
                <a:solidFill>
                  <a:srgbClr val="7030A0"/>
                </a:solidFill>
                <a:latin typeface="微软雅黑" panose="020B0503020204020204" pitchFamily="34" charset="-122"/>
                <a:ea typeface="微软雅黑" panose="020B0503020204020204" pitchFamily="34" charset="-122"/>
              </a:rPr>
              <a:t>为辅基的黄素蛋白</a:t>
            </a:r>
            <a:endParaRPr lang="en-US" altLang="zh-CN" sz="1600" dirty="0">
              <a:solidFill>
                <a:srgbClr val="7030A0"/>
              </a:solidFill>
            </a:endParaRPr>
          </a:p>
          <a:p>
            <a:r>
              <a:rPr lang="zh-CN" altLang="en-US" sz="1600" b="1" dirty="0">
                <a:solidFill>
                  <a:srgbClr val="7030A0"/>
                </a:solidFill>
                <a:latin typeface="微软雅黑" panose="020B0503020204020204" pitchFamily="34" charset="-122"/>
                <a:ea typeface="微软雅黑" panose="020B0503020204020204" pitchFamily="34" charset="-122"/>
              </a:rPr>
              <a:t>铁硫还原蛋白</a:t>
            </a:r>
            <a:endParaRPr lang="en-US" altLang="zh-CN" sz="1600" b="1" dirty="0">
              <a:solidFill>
                <a:srgbClr val="7030A0"/>
              </a:solidFill>
              <a:latin typeface="微软雅黑" panose="020B0503020204020204" pitchFamily="34" charset="-122"/>
              <a:ea typeface="微软雅黑" panose="020B0503020204020204" pitchFamily="34" charset="-122"/>
            </a:endParaRPr>
          </a:p>
          <a:p>
            <a:endParaRPr lang="en-US" altLang="zh-CN" dirty="0"/>
          </a:p>
        </p:txBody>
      </p:sp>
      <p:sp>
        <p:nvSpPr>
          <p:cNvPr id="5" name="矩形 4"/>
          <p:cNvSpPr/>
          <p:nvPr/>
        </p:nvSpPr>
        <p:spPr>
          <a:xfrm>
            <a:off x="530597" y="524281"/>
            <a:ext cx="7495963" cy="707886"/>
          </a:xfrm>
          <a:prstGeom prst="rect">
            <a:avLst/>
          </a:prstGeom>
        </p:spPr>
        <p:txBody>
          <a:bodyPr wrap="none">
            <a:spAutoFit/>
          </a:bodyPr>
          <a:lstStyle/>
          <a:p>
            <a:r>
              <a:rPr lang="zh-CN" altLang="en-US" sz="4000" b="1" dirty="0">
                <a:solidFill>
                  <a:srgbClr val="FF0000"/>
                </a:solidFill>
                <a:latin typeface="微软雅黑" panose="020B0503020204020204" pitchFamily="34" charset="-122"/>
                <a:ea typeface="微软雅黑" panose="020B0503020204020204" pitchFamily="34" charset="-122"/>
              </a:rPr>
              <a:t>复合体</a:t>
            </a:r>
            <a:r>
              <a:rPr lang="en-US" altLang="zh-CN" sz="4000" b="1" dirty="0">
                <a:solidFill>
                  <a:srgbClr val="FF0000"/>
                </a:solidFill>
                <a:latin typeface="微软雅黑" panose="020B0503020204020204" pitchFamily="34" charset="-122"/>
                <a:ea typeface="微软雅黑" panose="020B0503020204020204" pitchFamily="34" charset="-122"/>
              </a:rPr>
              <a:t>II</a:t>
            </a:r>
            <a:r>
              <a:rPr lang="zh-CN" altLang="en-US" sz="4000" b="1" dirty="0">
                <a:solidFill>
                  <a:srgbClr val="FF0000"/>
                </a:solidFill>
                <a:latin typeface="微软雅黑" panose="020B0503020204020204" pitchFamily="34" charset="-122"/>
                <a:ea typeface="微软雅黑" panose="020B0503020204020204" pitchFamily="34" charset="-122"/>
              </a:rPr>
              <a:t>（琥珀酸</a:t>
            </a:r>
            <a:r>
              <a:rPr lang="en-US" altLang="zh-CN" sz="4000" b="1" dirty="0">
                <a:solidFill>
                  <a:srgbClr val="FF0000"/>
                </a:solidFill>
                <a:latin typeface="微软雅黑" panose="020B0503020204020204" pitchFamily="34" charset="-122"/>
                <a:ea typeface="微软雅黑" panose="020B0503020204020204" pitchFamily="34" charset="-122"/>
              </a:rPr>
              <a:t>-</a:t>
            </a:r>
            <a:r>
              <a:rPr lang="en-US" altLang="zh-CN" sz="4000" b="1" dirty="0" err="1">
                <a:solidFill>
                  <a:srgbClr val="FF0000"/>
                </a:solidFill>
                <a:latin typeface="微软雅黑" panose="020B0503020204020204" pitchFamily="34" charset="-122"/>
                <a:ea typeface="微软雅黑" panose="020B0503020204020204" pitchFamily="34" charset="-122"/>
              </a:rPr>
              <a:t>CoQ</a:t>
            </a:r>
            <a:r>
              <a:rPr lang="zh-CN" altLang="en-US" sz="4000" b="1" dirty="0">
                <a:solidFill>
                  <a:srgbClr val="FF0000"/>
                </a:solidFill>
                <a:latin typeface="微软雅黑" panose="020B0503020204020204" pitchFamily="34" charset="-122"/>
                <a:ea typeface="微软雅黑" panose="020B0503020204020204" pitchFamily="34" charset="-122"/>
              </a:rPr>
              <a:t>还原酶）</a:t>
            </a:r>
            <a:endParaRPr lang="zh-CN" altLang="en-US" sz="4000" dirty="0">
              <a:solidFill>
                <a:srgbClr val="FF0000"/>
              </a:solidFill>
            </a:endParaRPr>
          </a:p>
        </p:txBody>
      </p:sp>
    </p:spTree>
    <p:extLst>
      <p:ext uri="{BB962C8B-B14F-4D97-AF65-F5344CB8AC3E}">
        <p14:creationId xmlns:p14="http://schemas.microsoft.com/office/powerpoint/2010/main" val="2291714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34975" y="350253"/>
            <a:ext cx="3943350" cy="1038803"/>
          </a:xfrm>
        </p:spPr>
        <p:txBody>
          <a:bodyPr>
            <a:normAutofit/>
          </a:bodyPr>
          <a:lstStyle/>
          <a:p>
            <a:pPr lvl="0">
              <a:lnSpc>
                <a:spcPct val="100000"/>
              </a:lnSpc>
              <a:spcBef>
                <a:spcPts val="0"/>
              </a:spcBef>
            </a:pPr>
            <a:r>
              <a:rPr lang="zh-CN" altLang="en-US" b="1" dirty="0">
                <a:solidFill>
                  <a:schemeClr val="accent2"/>
                </a:solidFill>
                <a:latin typeface="微软雅黑" panose="020B0503020204020204" pitchFamily="34" charset="-122"/>
                <a:ea typeface="微软雅黑" panose="020B0503020204020204" pitchFamily="34" charset="-122"/>
                <a:cs typeface="+mn-cs"/>
              </a:rPr>
              <a:t>细胞色素</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14339" name="Rectangle 3"/>
          <p:cNvSpPr>
            <a:spLocks noGrp="1" noChangeArrowheads="1"/>
          </p:cNvSpPr>
          <p:nvPr>
            <p:ph idx="1"/>
          </p:nvPr>
        </p:nvSpPr>
        <p:spPr>
          <a:xfrm>
            <a:off x="628650" y="1746610"/>
            <a:ext cx="7886700" cy="4351338"/>
          </a:xfrm>
        </p:spPr>
        <p:txBody>
          <a:bodyPr/>
          <a:lstStyle/>
          <a:p>
            <a:pPr eaLnBrk="1" hangingPunct="1">
              <a:buSzPct val="70000"/>
              <a:buFontTx/>
              <a:buBlip>
                <a:blip r:embed="rId2"/>
              </a:buBlip>
            </a:pPr>
            <a:r>
              <a:rPr kumimoji="1" lang="zh-CN" altLang="en-US" sz="2400" b="1" dirty="0">
                <a:latin typeface="微软雅黑" panose="020B0503020204020204" pitchFamily="34" charset="-122"/>
                <a:ea typeface="微软雅黑" panose="020B0503020204020204" pitchFamily="34" charset="-122"/>
              </a:rPr>
              <a:t>细胞色素属于电子传递体，其传递电子的方式如下：</a:t>
            </a:r>
          </a:p>
          <a:p>
            <a:pPr lvl="2" eaLnBrk="1" hangingPunct="1">
              <a:buSzPct val="70000"/>
              <a:buFontTx/>
              <a:buBlip>
                <a:blip r:embed="rId2"/>
              </a:buBlip>
            </a:pPr>
            <a:endParaRPr kumimoji="1" lang="zh-CN" altLang="en-US" sz="1000" dirty="0">
              <a:solidFill>
                <a:schemeClr val="tx2"/>
              </a:solidFill>
              <a:ea typeface="黑体" panose="02010609060101010101" pitchFamily="49" charset="-122"/>
            </a:endParaRPr>
          </a:p>
          <a:p>
            <a:pPr eaLnBrk="1" hangingPunct="1">
              <a:buSzPct val="70000"/>
              <a:buFontTx/>
              <a:buNone/>
            </a:pPr>
            <a:r>
              <a:rPr kumimoji="1" lang="zh-CN" altLang="en-US" sz="2400" dirty="0">
                <a:solidFill>
                  <a:schemeClr val="tx2"/>
                </a:solidFill>
                <a:ea typeface="黑体" panose="02010609060101010101" pitchFamily="49" charset="-122"/>
              </a:rPr>
              <a:t>             </a:t>
            </a:r>
            <a:r>
              <a:rPr kumimoji="1" lang="zh-CN" altLang="en-US" sz="2400" dirty="0">
                <a:ea typeface="黑体" panose="02010609060101010101" pitchFamily="49" charset="-122"/>
              </a:rPr>
              <a:t>2</a:t>
            </a:r>
            <a:r>
              <a:rPr kumimoji="1" lang="en-US" altLang="zh-CN" sz="2400" dirty="0">
                <a:ea typeface="黑体" panose="02010609060101010101" pitchFamily="49" charset="-122"/>
              </a:rPr>
              <a:t>Cyt</a:t>
            </a:r>
            <a:r>
              <a:rPr kumimoji="1" lang="en-US" altLang="zh-CN" sz="2400" dirty="0">
                <a:ea typeface="黑体" panose="02010609060101010101" pitchFamily="49" charset="-122"/>
                <a:sym typeface="Symbol" panose="05050102010706020507" pitchFamily="18" charset="2"/>
              </a:rPr>
              <a:t></a:t>
            </a:r>
            <a:r>
              <a:rPr kumimoji="1" lang="en-US" altLang="zh-CN" sz="2400" dirty="0">
                <a:ea typeface="黑体" panose="02010609060101010101" pitchFamily="49" charset="-122"/>
              </a:rPr>
              <a:t>Fe</a:t>
            </a:r>
            <a:r>
              <a:rPr kumimoji="1" lang="en-US" altLang="zh-CN" sz="2400" baseline="30000" dirty="0">
                <a:ea typeface="黑体" panose="02010609060101010101" pitchFamily="49" charset="-122"/>
              </a:rPr>
              <a:t>3+</a:t>
            </a:r>
            <a:r>
              <a:rPr kumimoji="1" lang="en-US" altLang="zh-CN" sz="2400" dirty="0">
                <a:ea typeface="黑体" panose="02010609060101010101" pitchFamily="49" charset="-122"/>
              </a:rPr>
              <a:t> + 2e</a:t>
            </a:r>
            <a:r>
              <a:rPr kumimoji="1" lang="en-US" altLang="zh-CN" sz="2400" baseline="30000" dirty="0">
                <a:ea typeface="黑体" panose="02010609060101010101" pitchFamily="49" charset="-122"/>
              </a:rPr>
              <a:t>－                     </a:t>
            </a:r>
            <a:r>
              <a:rPr kumimoji="1" lang="en-US" altLang="zh-CN" sz="2400" dirty="0">
                <a:ea typeface="黑体" panose="02010609060101010101" pitchFamily="49" charset="-122"/>
              </a:rPr>
              <a:t>  </a:t>
            </a:r>
            <a:r>
              <a:rPr kumimoji="1" lang="zh-CN" altLang="en-US" sz="2400" dirty="0">
                <a:ea typeface="黑体" panose="02010609060101010101" pitchFamily="49" charset="-122"/>
              </a:rPr>
              <a:t>2</a:t>
            </a:r>
            <a:r>
              <a:rPr kumimoji="1" lang="en-US" altLang="zh-CN" sz="2400" dirty="0">
                <a:ea typeface="黑体" panose="02010609060101010101" pitchFamily="49" charset="-122"/>
              </a:rPr>
              <a:t>Cyt</a:t>
            </a:r>
            <a:r>
              <a:rPr kumimoji="1" lang="en-US" altLang="zh-CN" sz="2400" dirty="0">
                <a:ea typeface="黑体" panose="02010609060101010101" pitchFamily="49" charset="-122"/>
                <a:sym typeface="Symbol" panose="05050102010706020507" pitchFamily="18" charset="2"/>
              </a:rPr>
              <a:t></a:t>
            </a:r>
            <a:r>
              <a:rPr kumimoji="1" lang="en-US" altLang="zh-CN" sz="2400" dirty="0">
                <a:ea typeface="黑体" panose="02010609060101010101" pitchFamily="49" charset="-122"/>
              </a:rPr>
              <a:t>Fe</a:t>
            </a:r>
            <a:r>
              <a:rPr kumimoji="1" lang="en-US" altLang="zh-CN" sz="2400" baseline="30000" dirty="0">
                <a:ea typeface="黑体" panose="02010609060101010101" pitchFamily="49" charset="-122"/>
              </a:rPr>
              <a:t>2+</a:t>
            </a:r>
            <a:endParaRPr lang="en-US" altLang="zh-CN" sz="2400" dirty="0">
              <a:ea typeface="黑体" panose="02010609060101010101" pitchFamily="49" charset="-122"/>
            </a:endParaRPr>
          </a:p>
        </p:txBody>
      </p:sp>
      <p:grpSp>
        <p:nvGrpSpPr>
          <p:cNvPr id="14340" name="Group 4"/>
          <p:cNvGrpSpPr>
            <a:grpSpLocks/>
          </p:cNvGrpSpPr>
          <p:nvPr/>
        </p:nvGrpSpPr>
        <p:grpSpPr bwMode="auto">
          <a:xfrm>
            <a:off x="3810000" y="2461717"/>
            <a:ext cx="762000" cy="252413"/>
            <a:chOff x="2340" y="1724"/>
            <a:chExt cx="720" cy="300"/>
          </a:xfrm>
        </p:grpSpPr>
        <p:sp>
          <p:nvSpPr>
            <p:cNvPr id="14345" name="Line 5"/>
            <p:cNvSpPr>
              <a:spLocks noChangeShapeType="1"/>
            </p:cNvSpPr>
            <p:nvPr/>
          </p:nvSpPr>
          <p:spPr bwMode="auto">
            <a:xfrm>
              <a:off x="2340" y="1837"/>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6" name="Line 6"/>
            <p:cNvSpPr>
              <a:spLocks noChangeShapeType="1"/>
            </p:cNvSpPr>
            <p:nvPr/>
          </p:nvSpPr>
          <p:spPr bwMode="auto">
            <a:xfrm>
              <a:off x="2340" y="1908"/>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7" name="Line 7"/>
            <p:cNvSpPr>
              <a:spLocks noChangeShapeType="1"/>
            </p:cNvSpPr>
            <p:nvPr/>
          </p:nvSpPr>
          <p:spPr bwMode="auto">
            <a:xfrm flipH="1" flipV="1">
              <a:off x="2877" y="1724"/>
              <a:ext cx="177" cy="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8" name="Line 8"/>
            <p:cNvSpPr>
              <a:spLocks noChangeShapeType="1"/>
            </p:cNvSpPr>
            <p:nvPr/>
          </p:nvSpPr>
          <p:spPr bwMode="auto">
            <a:xfrm flipH="1" flipV="1">
              <a:off x="2340" y="1911"/>
              <a:ext cx="177" cy="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41" name="Text Box 10"/>
          <p:cNvSpPr txBox="1">
            <a:spLocks noChangeArrowheads="1"/>
          </p:cNvSpPr>
          <p:nvPr/>
        </p:nvSpPr>
        <p:spPr bwMode="auto">
          <a:xfrm>
            <a:off x="585787" y="2965558"/>
            <a:ext cx="388620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lnSpc>
                <a:spcPct val="120000"/>
              </a:lnSpc>
              <a:spcBef>
                <a:spcPct val="20000"/>
              </a:spcBef>
            </a:pPr>
            <a:r>
              <a:rPr kumimoji="1" lang="zh-CN" altLang="en-US" sz="2400" dirty="0">
                <a:solidFill>
                  <a:srgbClr val="CC0000"/>
                </a:solidFill>
              </a:rPr>
              <a:t>       </a:t>
            </a:r>
            <a:r>
              <a:rPr kumimoji="1" lang="zh-CN" altLang="en-US" sz="2400" b="1" dirty="0">
                <a:solidFill>
                  <a:srgbClr val="CC0000"/>
                </a:solidFill>
                <a:latin typeface="微软雅黑" panose="020B0503020204020204" pitchFamily="34" charset="-122"/>
                <a:ea typeface="微软雅黑" panose="020B0503020204020204" pitchFamily="34" charset="-122"/>
              </a:rPr>
              <a:t>细胞色素</a:t>
            </a:r>
            <a:r>
              <a:rPr kumimoji="1" lang="zh-CN" altLang="en-US" sz="2400" b="1" dirty="0">
                <a:latin typeface="微软雅黑" panose="020B0503020204020204" pitchFamily="34" charset="-122"/>
                <a:ea typeface="微软雅黑" panose="020B0503020204020204" pitchFamily="34" charset="-122"/>
              </a:rPr>
              <a:t>是属于色蛋白类的结合蛋白质，辅基是铁卟啉的衍生物，因其有颜色又普遍存在于细胞内，故称为细胞色素。根据其结构与吸收光谱的不同可将细胞色素分为</a:t>
            </a:r>
            <a:r>
              <a:rPr kumimoji="1" lang="en-US" altLang="zh-CN" sz="2400" b="1" dirty="0" err="1">
                <a:latin typeface="微软雅黑" panose="020B0503020204020204" pitchFamily="34" charset="-122"/>
                <a:ea typeface="微软雅黑" panose="020B0503020204020204" pitchFamily="34" charset="-122"/>
              </a:rPr>
              <a:t>a、b</a:t>
            </a:r>
            <a:r>
              <a:rPr kumimoji="1" lang="zh-CN" altLang="en-US" sz="2400" b="1" dirty="0">
                <a:latin typeface="微软雅黑" panose="020B0503020204020204" pitchFamily="34" charset="-122"/>
                <a:ea typeface="微软雅黑" panose="020B0503020204020204" pitchFamily="34" charset="-122"/>
              </a:rPr>
              <a:t>和</a:t>
            </a:r>
            <a:r>
              <a:rPr kumimoji="1" lang="en-US" altLang="zh-CN" sz="2400" b="1" dirty="0">
                <a:latin typeface="微软雅黑" panose="020B0503020204020204" pitchFamily="34" charset="-122"/>
                <a:ea typeface="微软雅黑" panose="020B0503020204020204" pitchFamily="34" charset="-122"/>
              </a:rPr>
              <a:t>c</a:t>
            </a:r>
            <a:r>
              <a:rPr kumimoji="1" lang="zh-CN" altLang="en-US" sz="2400" b="1" dirty="0">
                <a:latin typeface="微软雅黑" panose="020B0503020204020204" pitchFamily="34" charset="-122"/>
                <a:ea typeface="微软雅黑" panose="020B0503020204020204" pitchFamily="34" charset="-122"/>
              </a:rPr>
              <a:t>三类。</a:t>
            </a:r>
          </a:p>
        </p:txBody>
      </p:sp>
      <p:pic>
        <p:nvPicPr>
          <p:cNvPr id="14342" name="Picture 11" descr="Untitled-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127" y="3173991"/>
            <a:ext cx="400050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 Box 12"/>
          <p:cNvSpPr txBox="1">
            <a:spLocks noChangeArrowheads="1"/>
          </p:cNvSpPr>
          <p:nvPr/>
        </p:nvSpPr>
        <p:spPr bwMode="auto">
          <a:xfrm>
            <a:off x="5086350" y="6151418"/>
            <a:ext cx="297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lang="zh-CN" altLang="en-US" sz="2000" b="1" dirty="0">
                <a:solidFill>
                  <a:srgbClr val="CC0000"/>
                </a:solidFill>
                <a:latin typeface="微软雅黑" panose="020B0503020204020204" pitchFamily="34" charset="-122"/>
                <a:ea typeface="微软雅黑" panose="020B0503020204020204" pitchFamily="34" charset="-122"/>
              </a:rPr>
              <a:t>细胞色素</a:t>
            </a:r>
            <a:r>
              <a:rPr lang="en-US" altLang="zh-CN" sz="2000" b="1" dirty="0">
                <a:solidFill>
                  <a:srgbClr val="CC0000"/>
                </a:solidFill>
                <a:latin typeface="微软雅黑" panose="020B0503020204020204" pitchFamily="34" charset="-122"/>
                <a:ea typeface="微软雅黑" panose="020B0503020204020204" pitchFamily="34" charset="-122"/>
              </a:rPr>
              <a:t>c</a:t>
            </a:r>
            <a:r>
              <a:rPr lang="zh-CN" altLang="en-US" sz="2000" b="1" dirty="0">
                <a:solidFill>
                  <a:srgbClr val="CC0000"/>
                </a:solidFill>
                <a:latin typeface="微软雅黑" panose="020B0503020204020204" pitchFamily="34" charset="-122"/>
                <a:ea typeface="微软雅黑" panose="020B0503020204020204" pitchFamily="34" charset="-122"/>
              </a:rPr>
              <a:t>的结构示意图</a:t>
            </a:r>
            <a:endParaRPr lang="en-US" altLang="zh-CN" sz="2000" b="1" dirty="0">
              <a:solidFill>
                <a:srgbClr val="CC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365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4">
            <a:hlinkClick r:id="rId2" action="ppaction://hlinksldjump"/>
          </p:cNvPr>
          <p:cNvSpPr txBox="1">
            <a:spLocks noChangeArrowheads="1"/>
          </p:cNvSpPr>
          <p:nvPr/>
        </p:nvSpPr>
        <p:spPr bwMode="auto">
          <a:xfrm>
            <a:off x="457200" y="1752600"/>
            <a:ext cx="5486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buClr>
                <a:srgbClr val="CC0099"/>
              </a:buClr>
              <a:buSzPct val="70000"/>
              <a:buFont typeface="Wingdings" panose="05000000000000000000" pitchFamily="2" charset="2"/>
              <a:buNone/>
            </a:pPr>
            <a:r>
              <a:rPr lang="en-US" altLang="zh-CN" sz="3200" b="1" dirty="0">
                <a:solidFill>
                  <a:schemeClr val="accent2"/>
                </a:solidFill>
                <a:latin typeface="微软雅黑" panose="020B0503020204020204" pitchFamily="34" charset="-122"/>
                <a:ea typeface="微软雅黑" panose="020B0503020204020204" pitchFamily="34" charset="-122"/>
              </a:rPr>
              <a:t>7.1  </a:t>
            </a:r>
            <a:r>
              <a:rPr lang="zh-CN" altLang="en-US" sz="3200" b="1" dirty="0">
                <a:solidFill>
                  <a:schemeClr val="accent2"/>
                </a:solidFill>
                <a:latin typeface="微软雅黑" panose="020B0503020204020204" pitchFamily="34" charset="-122"/>
                <a:ea typeface="微软雅黑" panose="020B0503020204020204" pitchFamily="34" charset="-122"/>
              </a:rPr>
              <a:t>生物氧化的特点和方式</a:t>
            </a:r>
            <a:endParaRPr lang="en-US" altLang="zh-CN" sz="3200" b="1" dirty="0">
              <a:solidFill>
                <a:schemeClr val="accent2"/>
              </a:solidFill>
              <a:latin typeface="微软雅黑" panose="020B0503020204020204" pitchFamily="34" charset="-122"/>
              <a:ea typeface="微软雅黑" panose="020B0503020204020204" pitchFamily="34" charset="-122"/>
            </a:endParaRPr>
          </a:p>
        </p:txBody>
      </p:sp>
      <p:sp>
        <p:nvSpPr>
          <p:cNvPr id="5124" name="Text Box 5">
            <a:hlinkClick r:id="rId3" action="ppaction://hlinksldjump"/>
          </p:cNvPr>
          <p:cNvSpPr txBox="1">
            <a:spLocks noChangeArrowheads="1"/>
          </p:cNvSpPr>
          <p:nvPr/>
        </p:nvSpPr>
        <p:spPr bwMode="auto">
          <a:xfrm>
            <a:off x="457200" y="2590800"/>
            <a:ext cx="5486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buClr>
                <a:srgbClr val="CC0099"/>
              </a:buClr>
              <a:buSzPct val="70000"/>
              <a:buFont typeface="Wingdings" panose="05000000000000000000" pitchFamily="2" charset="2"/>
              <a:buNone/>
            </a:pPr>
            <a:r>
              <a:rPr lang="en-US" altLang="zh-CN" sz="3200" b="1" dirty="0">
                <a:solidFill>
                  <a:schemeClr val="accent2"/>
                </a:solidFill>
                <a:latin typeface="微软雅黑" panose="020B0503020204020204" pitchFamily="34" charset="-122"/>
                <a:ea typeface="微软雅黑" panose="020B0503020204020204" pitchFamily="34" charset="-122"/>
              </a:rPr>
              <a:t>7.2  </a:t>
            </a:r>
            <a:r>
              <a:rPr lang="zh-CN" altLang="en-US" sz="3200" b="1" dirty="0">
                <a:solidFill>
                  <a:schemeClr val="accent2"/>
                </a:solidFill>
                <a:latin typeface="微软雅黑" panose="020B0503020204020204" pitchFamily="34" charset="-122"/>
                <a:ea typeface="微软雅黑" panose="020B0503020204020204" pitchFamily="34" charset="-122"/>
              </a:rPr>
              <a:t>线粒体生物氧化体系</a:t>
            </a:r>
          </a:p>
        </p:txBody>
      </p:sp>
      <p:sp>
        <p:nvSpPr>
          <p:cNvPr id="5125" name="Text Box 6">
            <a:hlinkClick r:id="" action="ppaction://noaction"/>
          </p:cNvPr>
          <p:cNvSpPr txBox="1">
            <a:spLocks noChangeArrowheads="1"/>
          </p:cNvSpPr>
          <p:nvPr/>
        </p:nvSpPr>
        <p:spPr bwMode="auto">
          <a:xfrm>
            <a:off x="457199" y="3429000"/>
            <a:ext cx="59602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4500" indent="-4445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buClr>
                <a:srgbClr val="CC0099"/>
              </a:buClr>
              <a:buSzPct val="70000"/>
              <a:buFont typeface="Wingdings" panose="05000000000000000000" pitchFamily="2" charset="2"/>
              <a:buNone/>
            </a:pPr>
            <a:r>
              <a:rPr lang="en-US" altLang="zh-CN" sz="3200" b="1" dirty="0">
                <a:solidFill>
                  <a:schemeClr val="accent2"/>
                </a:solidFill>
                <a:latin typeface="微软雅黑" panose="020B0503020204020204" pitchFamily="34" charset="-122"/>
                <a:ea typeface="微软雅黑" panose="020B0503020204020204" pitchFamily="34" charset="-122"/>
              </a:rPr>
              <a:t>7.3  </a:t>
            </a:r>
            <a:r>
              <a:rPr lang="zh-CN" altLang="en-US" sz="3200" b="1" dirty="0">
                <a:solidFill>
                  <a:schemeClr val="accent2"/>
                </a:solidFill>
                <a:latin typeface="微软雅黑" panose="020B0503020204020204" pitchFamily="34" charset="-122"/>
                <a:ea typeface="微软雅黑" panose="020B0503020204020204" pitchFamily="34" charset="-122"/>
              </a:rPr>
              <a:t>生物氧化过程中能量的转变</a:t>
            </a:r>
            <a:endParaRPr lang="en-US" altLang="zh-CN" sz="3200" b="1" dirty="0">
              <a:solidFill>
                <a:schemeClr val="accent2"/>
              </a:solidFill>
              <a:latin typeface="微软雅黑" panose="020B0503020204020204" pitchFamily="34" charset="-122"/>
              <a:ea typeface="微软雅黑" panose="020B0503020204020204" pitchFamily="34" charset="-122"/>
            </a:endParaRPr>
          </a:p>
        </p:txBody>
      </p:sp>
      <p:sp>
        <p:nvSpPr>
          <p:cNvPr id="5126" name="Text Box 8">
            <a:hlinkClick r:id="" action="ppaction://noaction"/>
          </p:cNvPr>
          <p:cNvSpPr txBox="1">
            <a:spLocks noChangeArrowheads="1"/>
          </p:cNvSpPr>
          <p:nvPr/>
        </p:nvSpPr>
        <p:spPr bwMode="auto">
          <a:xfrm>
            <a:off x="457200" y="4267200"/>
            <a:ext cx="5867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buClr>
                <a:srgbClr val="CC0099"/>
              </a:buClr>
              <a:buSzPct val="70000"/>
              <a:buFont typeface="Wingdings" panose="05000000000000000000" pitchFamily="2" charset="2"/>
              <a:buNone/>
            </a:pPr>
            <a:r>
              <a:rPr lang="en-US" altLang="zh-CN" sz="3200" b="1" dirty="0">
                <a:solidFill>
                  <a:schemeClr val="accent2"/>
                </a:solidFill>
                <a:latin typeface="微软雅黑" panose="020B0503020204020204" pitchFamily="34" charset="-122"/>
                <a:ea typeface="微软雅黑" panose="020B0503020204020204" pitchFamily="34" charset="-122"/>
                <a:cs typeface="+mj-cs"/>
              </a:rPr>
              <a:t>7.4  </a:t>
            </a:r>
            <a:r>
              <a:rPr lang="zh-CN" altLang="en-US" sz="3200" b="1" dirty="0">
                <a:solidFill>
                  <a:schemeClr val="accent2"/>
                </a:solidFill>
                <a:latin typeface="微软雅黑" panose="020B0503020204020204" pitchFamily="34" charset="-122"/>
                <a:ea typeface="微软雅黑" panose="020B0503020204020204" pitchFamily="34" charset="-122"/>
                <a:cs typeface="+mj-cs"/>
              </a:rPr>
              <a:t>非线粒体生物氧化体系</a:t>
            </a:r>
          </a:p>
        </p:txBody>
      </p:sp>
    </p:spTree>
    <p:extLst>
      <p:ext uri="{BB962C8B-B14F-4D97-AF65-F5344CB8AC3E}">
        <p14:creationId xmlns:p14="http://schemas.microsoft.com/office/powerpoint/2010/main" val="1424740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60531" y="1425426"/>
            <a:ext cx="8883469" cy="5241381"/>
          </a:xfrm>
          <a:prstGeom prst="rect">
            <a:avLst/>
          </a:prstGeom>
        </p:spPr>
      </p:pic>
      <p:sp>
        <p:nvSpPr>
          <p:cNvPr id="3" name="内容占位符 2"/>
          <p:cNvSpPr>
            <a:spLocks noGrp="1"/>
          </p:cNvSpPr>
          <p:nvPr>
            <p:ph idx="1"/>
          </p:nvPr>
        </p:nvSpPr>
        <p:spPr>
          <a:xfrm>
            <a:off x="2806583" y="1484803"/>
            <a:ext cx="5665195" cy="1366463"/>
          </a:xfrm>
        </p:spPr>
        <p:txBody>
          <a:bodyPr>
            <a:normAutofit/>
          </a:bodyPr>
          <a:lstStyle/>
          <a:p>
            <a:r>
              <a:rPr lang="zh-CN" altLang="en-US" sz="1400" b="1" dirty="0">
                <a:solidFill>
                  <a:srgbClr val="7030A0"/>
                </a:solidFill>
                <a:latin typeface="微软雅黑" panose="020B0503020204020204" pitchFamily="34" charset="-122"/>
                <a:ea typeface="微软雅黑" panose="020B0503020204020204" pitchFamily="34" charset="-122"/>
              </a:rPr>
              <a:t>两种细胞色素</a:t>
            </a:r>
            <a:r>
              <a:rPr lang="en-US" altLang="zh-CN" sz="1400" b="1" dirty="0">
                <a:solidFill>
                  <a:srgbClr val="7030A0"/>
                </a:solidFill>
                <a:latin typeface="微软雅黑" panose="020B0503020204020204" pitchFamily="34" charset="-122"/>
                <a:ea typeface="微软雅黑" panose="020B0503020204020204" pitchFamily="34" charset="-122"/>
              </a:rPr>
              <a:t>b</a:t>
            </a:r>
            <a:r>
              <a:rPr lang="zh-CN" altLang="en-US" sz="1400" b="1" dirty="0">
                <a:solidFill>
                  <a:srgbClr val="7030A0"/>
                </a:solidFill>
                <a:latin typeface="微软雅黑" panose="020B0503020204020204" pitchFamily="34" charset="-122"/>
                <a:ea typeface="微软雅黑" panose="020B0503020204020204" pitchFamily="34" charset="-122"/>
              </a:rPr>
              <a:t>（</a:t>
            </a:r>
            <a:r>
              <a:rPr lang="en-US" altLang="zh-CN" sz="1400" b="1" dirty="0">
                <a:solidFill>
                  <a:srgbClr val="7030A0"/>
                </a:solidFill>
                <a:latin typeface="微软雅黑" panose="020B0503020204020204" pitchFamily="34" charset="-122"/>
                <a:ea typeface="微软雅黑" panose="020B0503020204020204" pitchFamily="34" charset="-122"/>
              </a:rPr>
              <a:t> </a:t>
            </a:r>
            <a:r>
              <a:rPr lang="en-US" altLang="zh-CN" sz="1400" b="1" dirty="0" err="1">
                <a:solidFill>
                  <a:srgbClr val="7030A0"/>
                </a:solidFill>
                <a:latin typeface="微软雅黑" panose="020B0503020204020204" pitchFamily="34" charset="-122"/>
                <a:ea typeface="微软雅黑" panose="020B0503020204020204" pitchFamily="34" charset="-122"/>
              </a:rPr>
              <a:t>cyt</a:t>
            </a:r>
            <a:r>
              <a:rPr lang="en-US" altLang="zh-CN" sz="1400" b="1" dirty="0">
                <a:solidFill>
                  <a:srgbClr val="7030A0"/>
                </a:solidFill>
                <a:latin typeface="微软雅黑" panose="020B0503020204020204" pitchFamily="34" charset="-122"/>
                <a:ea typeface="微软雅黑" panose="020B0503020204020204" pitchFamily="34" charset="-122"/>
              </a:rPr>
              <a:t> b</a:t>
            </a:r>
            <a:r>
              <a:rPr lang="en-US" altLang="zh-CN" sz="1400" b="1" baseline="-25000" dirty="0">
                <a:solidFill>
                  <a:srgbClr val="7030A0"/>
                </a:solidFill>
                <a:latin typeface="微软雅黑" panose="020B0503020204020204" pitchFamily="34" charset="-122"/>
                <a:ea typeface="微软雅黑" panose="020B0503020204020204" pitchFamily="34" charset="-122"/>
              </a:rPr>
              <a:t>562</a:t>
            </a:r>
            <a:r>
              <a:rPr lang="zh-CN" altLang="en-US" sz="1400" b="1" baseline="-25000" dirty="0">
                <a:solidFill>
                  <a:srgbClr val="7030A0"/>
                </a:solidFill>
                <a:latin typeface="微软雅黑" panose="020B0503020204020204" pitchFamily="34" charset="-122"/>
                <a:ea typeface="微软雅黑" panose="020B0503020204020204" pitchFamily="34" charset="-122"/>
              </a:rPr>
              <a:t>，</a:t>
            </a:r>
            <a:r>
              <a:rPr lang="en-US" altLang="zh-CN" sz="1400" b="1" dirty="0">
                <a:solidFill>
                  <a:srgbClr val="7030A0"/>
                </a:solidFill>
                <a:latin typeface="微软雅黑" panose="020B0503020204020204" pitchFamily="34" charset="-122"/>
                <a:ea typeface="微软雅黑" panose="020B0503020204020204" pitchFamily="34" charset="-122"/>
              </a:rPr>
              <a:t> </a:t>
            </a:r>
            <a:r>
              <a:rPr lang="en-US" altLang="zh-CN" sz="1400" b="1" dirty="0" err="1">
                <a:solidFill>
                  <a:srgbClr val="7030A0"/>
                </a:solidFill>
                <a:latin typeface="微软雅黑" panose="020B0503020204020204" pitchFamily="34" charset="-122"/>
                <a:ea typeface="微软雅黑" panose="020B0503020204020204" pitchFamily="34" charset="-122"/>
              </a:rPr>
              <a:t>cyt</a:t>
            </a:r>
            <a:r>
              <a:rPr lang="en-US" altLang="zh-CN" sz="1400" b="1" dirty="0">
                <a:solidFill>
                  <a:srgbClr val="7030A0"/>
                </a:solidFill>
                <a:latin typeface="微软雅黑" panose="020B0503020204020204" pitchFamily="34" charset="-122"/>
                <a:ea typeface="微软雅黑" panose="020B0503020204020204" pitchFamily="34" charset="-122"/>
              </a:rPr>
              <a:t> b</a:t>
            </a:r>
            <a:r>
              <a:rPr lang="en-US" altLang="zh-CN" sz="1400" b="1" baseline="-25000" dirty="0">
                <a:solidFill>
                  <a:srgbClr val="7030A0"/>
                </a:solidFill>
                <a:latin typeface="微软雅黑" panose="020B0503020204020204" pitchFamily="34" charset="-122"/>
                <a:ea typeface="微软雅黑" panose="020B0503020204020204" pitchFamily="34" charset="-122"/>
              </a:rPr>
              <a:t>566</a:t>
            </a:r>
            <a:r>
              <a:rPr lang="zh-CN" altLang="en-US" sz="1400" b="1" dirty="0">
                <a:solidFill>
                  <a:srgbClr val="7030A0"/>
                </a:solidFill>
                <a:latin typeface="微软雅黑" panose="020B0503020204020204" pitchFamily="34" charset="-122"/>
                <a:ea typeface="微软雅黑" panose="020B0503020204020204" pitchFamily="34" charset="-122"/>
              </a:rPr>
              <a:t>）</a:t>
            </a:r>
            <a:endParaRPr lang="en-US" altLang="zh-CN" sz="1400" b="1" dirty="0">
              <a:solidFill>
                <a:srgbClr val="7030A0"/>
              </a:solidFill>
              <a:latin typeface="微软雅黑" panose="020B0503020204020204" pitchFamily="34" charset="-122"/>
              <a:ea typeface="微软雅黑" panose="020B0503020204020204" pitchFamily="34" charset="-122"/>
            </a:endParaRPr>
          </a:p>
          <a:p>
            <a:r>
              <a:rPr lang="zh-CN" altLang="en-US" sz="1400" b="1" dirty="0">
                <a:solidFill>
                  <a:srgbClr val="7030A0"/>
                </a:solidFill>
                <a:latin typeface="微软雅黑" panose="020B0503020204020204" pitchFamily="34" charset="-122"/>
                <a:ea typeface="微软雅黑" panose="020B0503020204020204" pitchFamily="34" charset="-122"/>
              </a:rPr>
              <a:t>细胞色素</a:t>
            </a:r>
            <a:r>
              <a:rPr lang="en-US" altLang="zh-CN" sz="1400" b="1" dirty="0">
                <a:solidFill>
                  <a:srgbClr val="7030A0"/>
                </a:solidFill>
                <a:latin typeface="微软雅黑" panose="020B0503020204020204" pitchFamily="34" charset="-122"/>
                <a:ea typeface="微软雅黑" panose="020B0503020204020204" pitchFamily="34" charset="-122"/>
              </a:rPr>
              <a:t>c</a:t>
            </a:r>
            <a:r>
              <a:rPr lang="en-US" altLang="zh-CN" sz="1400" b="1" baseline="-25000" dirty="0">
                <a:solidFill>
                  <a:srgbClr val="7030A0"/>
                </a:solidFill>
                <a:latin typeface="微软雅黑" panose="020B0503020204020204" pitchFamily="34" charset="-122"/>
                <a:ea typeface="微软雅黑" panose="020B0503020204020204" pitchFamily="34" charset="-122"/>
              </a:rPr>
              <a:t>1</a:t>
            </a:r>
            <a:r>
              <a:rPr lang="zh-CN" altLang="en-US" sz="1400" b="1" dirty="0">
                <a:solidFill>
                  <a:srgbClr val="7030A0"/>
                </a:solidFill>
                <a:latin typeface="微软雅黑" panose="020B0503020204020204" pitchFamily="34" charset="-122"/>
                <a:ea typeface="微软雅黑" panose="020B0503020204020204" pitchFamily="34" charset="-122"/>
              </a:rPr>
              <a:t> （</a:t>
            </a:r>
            <a:r>
              <a:rPr lang="en-US" altLang="zh-CN" sz="1400" b="1" dirty="0">
                <a:solidFill>
                  <a:srgbClr val="7030A0"/>
                </a:solidFill>
                <a:latin typeface="微软雅黑" panose="020B0503020204020204" pitchFamily="34" charset="-122"/>
                <a:ea typeface="微软雅黑" panose="020B0503020204020204" pitchFamily="34" charset="-122"/>
              </a:rPr>
              <a:t> </a:t>
            </a:r>
            <a:r>
              <a:rPr lang="en-US" altLang="zh-CN" sz="1400" b="1" dirty="0" err="1">
                <a:solidFill>
                  <a:srgbClr val="7030A0"/>
                </a:solidFill>
                <a:latin typeface="微软雅黑" panose="020B0503020204020204" pitchFamily="34" charset="-122"/>
                <a:ea typeface="微软雅黑" panose="020B0503020204020204" pitchFamily="34" charset="-122"/>
              </a:rPr>
              <a:t>cyt</a:t>
            </a:r>
            <a:r>
              <a:rPr lang="en-US" altLang="zh-CN" sz="1400" b="1" dirty="0">
                <a:solidFill>
                  <a:srgbClr val="7030A0"/>
                </a:solidFill>
                <a:latin typeface="微软雅黑" panose="020B0503020204020204" pitchFamily="34" charset="-122"/>
                <a:ea typeface="微软雅黑" panose="020B0503020204020204" pitchFamily="34" charset="-122"/>
              </a:rPr>
              <a:t> c</a:t>
            </a:r>
            <a:r>
              <a:rPr lang="en-US" altLang="zh-CN" sz="1400" b="1" baseline="-25000" dirty="0">
                <a:solidFill>
                  <a:srgbClr val="7030A0"/>
                </a:solidFill>
                <a:latin typeface="微软雅黑" panose="020B0503020204020204" pitchFamily="34" charset="-122"/>
                <a:ea typeface="微软雅黑" panose="020B0503020204020204" pitchFamily="34" charset="-122"/>
              </a:rPr>
              <a:t>1</a:t>
            </a:r>
            <a:r>
              <a:rPr lang="zh-CN" altLang="en-US" sz="1400" b="1" dirty="0">
                <a:solidFill>
                  <a:srgbClr val="7030A0"/>
                </a:solidFill>
                <a:latin typeface="微软雅黑" panose="020B0503020204020204" pitchFamily="34" charset="-122"/>
                <a:ea typeface="微软雅黑" panose="020B0503020204020204" pitchFamily="34" charset="-122"/>
              </a:rPr>
              <a:t> ）</a:t>
            </a:r>
            <a:endParaRPr lang="en-US" altLang="zh-CN" sz="1400" b="1" baseline="-25000" dirty="0">
              <a:solidFill>
                <a:srgbClr val="7030A0"/>
              </a:solidFill>
              <a:latin typeface="微软雅黑" panose="020B0503020204020204" pitchFamily="34" charset="-122"/>
              <a:ea typeface="微软雅黑" panose="020B0503020204020204" pitchFamily="34" charset="-122"/>
            </a:endParaRPr>
          </a:p>
          <a:p>
            <a:r>
              <a:rPr lang="zh-CN" altLang="en-US" sz="1400" b="1" dirty="0">
                <a:solidFill>
                  <a:srgbClr val="7030A0"/>
                </a:solidFill>
                <a:latin typeface="微软雅黑" panose="020B0503020204020204" pitchFamily="34" charset="-122"/>
                <a:ea typeface="微软雅黑" panose="020B0503020204020204" pitchFamily="34" charset="-122"/>
              </a:rPr>
              <a:t>铁硫还原蛋白</a:t>
            </a:r>
          </a:p>
        </p:txBody>
      </p:sp>
      <p:sp>
        <p:nvSpPr>
          <p:cNvPr id="4" name="矩形 3"/>
          <p:cNvSpPr/>
          <p:nvPr/>
        </p:nvSpPr>
        <p:spPr>
          <a:xfrm>
            <a:off x="628650" y="600886"/>
            <a:ext cx="6429965" cy="646331"/>
          </a:xfrm>
          <a:prstGeom prst="rect">
            <a:avLst/>
          </a:prstGeom>
        </p:spPr>
        <p:txBody>
          <a:bodyPr wrap="none">
            <a:spAutoFit/>
          </a:bodyPr>
          <a:lstStyle/>
          <a:p>
            <a:r>
              <a:rPr lang="zh-CN" altLang="en-US" sz="3600" b="1" dirty="0">
                <a:solidFill>
                  <a:srgbClr val="FF0000"/>
                </a:solidFill>
                <a:latin typeface="微软雅黑" panose="020B0503020204020204" pitchFamily="34" charset="-122"/>
                <a:ea typeface="微软雅黑" panose="020B0503020204020204" pitchFamily="34" charset="-122"/>
              </a:rPr>
              <a:t>复合体</a:t>
            </a:r>
            <a:r>
              <a:rPr lang="en-US" altLang="zh-CN" sz="3600" b="1" dirty="0">
                <a:solidFill>
                  <a:srgbClr val="FF0000"/>
                </a:solidFill>
                <a:latin typeface="微软雅黑" panose="020B0503020204020204" pitchFamily="34" charset="-122"/>
                <a:ea typeface="微软雅黑" panose="020B0503020204020204" pitchFamily="34" charset="-122"/>
              </a:rPr>
              <a:t>III</a:t>
            </a:r>
            <a:r>
              <a:rPr lang="zh-CN" altLang="en-US" sz="3600" b="1" dirty="0">
                <a:solidFill>
                  <a:srgbClr val="FF0000"/>
                </a:solidFill>
                <a:latin typeface="微软雅黑" panose="020B0503020204020204" pitchFamily="34" charset="-122"/>
                <a:ea typeface="微软雅黑" panose="020B0503020204020204" pitchFamily="34" charset="-122"/>
              </a:rPr>
              <a:t>（细胞色素</a:t>
            </a:r>
            <a:r>
              <a:rPr lang="en-US" altLang="zh-CN" sz="3600" b="1" dirty="0">
                <a:solidFill>
                  <a:srgbClr val="FF0000"/>
                </a:solidFill>
                <a:latin typeface="微软雅黑" panose="020B0503020204020204" pitchFamily="34" charset="-122"/>
                <a:ea typeface="微软雅黑" panose="020B0503020204020204" pitchFamily="34" charset="-122"/>
              </a:rPr>
              <a:t>c</a:t>
            </a:r>
            <a:r>
              <a:rPr lang="zh-CN" altLang="en-US" sz="3600" b="1" dirty="0">
                <a:solidFill>
                  <a:srgbClr val="FF0000"/>
                </a:solidFill>
                <a:latin typeface="微软雅黑" panose="020B0503020204020204" pitchFamily="34" charset="-122"/>
                <a:ea typeface="微软雅黑" panose="020B0503020204020204" pitchFamily="34" charset="-122"/>
              </a:rPr>
              <a:t>还原酶）</a:t>
            </a:r>
            <a:endParaRPr lang="zh-CN" altLang="en-US" sz="3600" dirty="0">
              <a:solidFill>
                <a:srgbClr val="FF0000"/>
              </a:solidFill>
            </a:endParaRPr>
          </a:p>
        </p:txBody>
      </p:sp>
    </p:spTree>
    <p:extLst>
      <p:ext uri="{BB962C8B-B14F-4D97-AF65-F5344CB8AC3E}">
        <p14:creationId xmlns:p14="http://schemas.microsoft.com/office/powerpoint/2010/main" val="725397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296785" y="1663298"/>
            <a:ext cx="6639424" cy="4176412"/>
          </a:xfrm>
          <a:prstGeom prst="rect">
            <a:avLst/>
          </a:prstGeom>
        </p:spPr>
      </p:pic>
      <p:sp>
        <p:nvSpPr>
          <p:cNvPr id="3" name="内容占位符 2"/>
          <p:cNvSpPr>
            <a:spLocks noGrp="1"/>
          </p:cNvSpPr>
          <p:nvPr>
            <p:ph idx="1"/>
          </p:nvPr>
        </p:nvSpPr>
        <p:spPr>
          <a:xfrm>
            <a:off x="2557205" y="6054234"/>
            <a:ext cx="3686697" cy="659880"/>
          </a:xfrm>
        </p:spPr>
        <p:txBody>
          <a:bodyPr>
            <a:normAutofit fontScale="92500" lnSpcReduction="20000"/>
          </a:bodyPr>
          <a:lstStyle/>
          <a:p>
            <a:r>
              <a:rPr lang="zh-CN" altLang="en-US" sz="2000" b="1" dirty="0">
                <a:latin typeface="微软雅黑" panose="020B0503020204020204" pitchFamily="34" charset="-122"/>
                <a:ea typeface="微软雅黑" panose="020B0503020204020204" pitchFamily="34" charset="-122"/>
              </a:rPr>
              <a:t>细胞色素</a:t>
            </a:r>
            <a:r>
              <a:rPr lang="en-US" altLang="zh-CN" sz="2000" dirty="0"/>
              <a:t>aa3</a:t>
            </a:r>
            <a:r>
              <a:rPr lang="zh-CN" altLang="en-US" sz="2000" dirty="0"/>
              <a:t>（</a:t>
            </a:r>
            <a:r>
              <a:rPr lang="en-US" altLang="zh-CN" sz="2000" b="1" dirty="0" err="1">
                <a:latin typeface="微软雅黑" panose="020B0503020204020204" pitchFamily="34" charset="-122"/>
                <a:ea typeface="微软雅黑" panose="020B0503020204020204" pitchFamily="34" charset="-122"/>
              </a:rPr>
              <a:t>cyt</a:t>
            </a:r>
            <a:r>
              <a:rPr lang="en-US" altLang="zh-CN" sz="2000" b="1" dirty="0">
                <a:latin typeface="微软雅黑" panose="020B0503020204020204" pitchFamily="34" charset="-122"/>
                <a:ea typeface="微软雅黑" panose="020B0503020204020204" pitchFamily="34" charset="-122"/>
              </a:rPr>
              <a:t> a+ </a:t>
            </a:r>
            <a:r>
              <a:rPr lang="en-US" altLang="zh-CN" sz="2000" b="1" dirty="0" err="1">
                <a:latin typeface="微软雅黑" panose="020B0503020204020204" pitchFamily="34" charset="-122"/>
                <a:ea typeface="微软雅黑" panose="020B0503020204020204" pitchFamily="34" charset="-122"/>
              </a:rPr>
              <a:t>cyt</a:t>
            </a:r>
            <a:r>
              <a:rPr lang="en-US" altLang="zh-CN" sz="2000" b="1" dirty="0">
                <a:latin typeface="微软雅黑" panose="020B0503020204020204" pitchFamily="34" charset="-122"/>
                <a:ea typeface="微软雅黑" panose="020B0503020204020204" pitchFamily="34" charset="-122"/>
              </a:rPr>
              <a:t> a</a:t>
            </a:r>
            <a:r>
              <a:rPr lang="en-US" altLang="zh-CN" sz="2000" b="1" baseline="-25000" dirty="0">
                <a:latin typeface="微软雅黑" panose="020B0503020204020204" pitchFamily="34" charset="-122"/>
                <a:ea typeface="微软雅黑" panose="020B0503020204020204" pitchFamily="34" charset="-122"/>
              </a:rPr>
              <a:t>3</a:t>
            </a:r>
            <a:r>
              <a:rPr lang="zh-CN" altLang="en-US" sz="2000" dirty="0"/>
              <a:t>）</a:t>
            </a:r>
            <a:endParaRPr lang="en-US" altLang="zh-CN" sz="2000" dirty="0"/>
          </a:p>
          <a:p>
            <a:r>
              <a:rPr lang="en-US" altLang="zh-CN" sz="2000" dirty="0"/>
              <a:t>Cu</a:t>
            </a:r>
            <a:r>
              <a:rPr lang="en-US" altLang="zh-CN" sz="2000" baseline="30000" dirty="0"/>
              <a:t>+                        </a:t>
            </a:r>
            <a:r>
              <a:rPr lang="en-US" altLang="zh-CN" sz="2000" dirty="0"/>
              <a:t>Cu</a:t>
            </a:r>
            <a:r>
              <a:rPr lang="en-US" altLang="zh-CN" sz="2000" baseline="30000" dirty="0"/>
              <a:t>2+</a:t>
            </a:r>
            <a:r>
              <a:rPr lang="en-US" altLang="zh-CN" sz="2000" dirty="0"/>
              <a:t>+ e</a:t>
            </a:r>
            <a:r>
              <a:rPr lang="en-US" altLang="zh-CN" sz="2000" baseline="30000" dirty="0"/>
              <a:t>-</a:t>
            </a:r>
          </a:p>
          <a:p>
            <a:endParaRPr lang="en-US" altLang="zh-CN" baseline="30000" dirty="0"/>
          </a:p>
          <a:p>
            <a:endParaRPr lang="en-US" altLang="zh-CN" baseline="-25000" dirty="0"/>
          </a:p>
          <a:p>
            <a:endParaRPr lang="en-US" altLang="zh-CN" baseline="-25000" dirty="0"/>
          </a:p>
        </p:txBody>
      </p:sp>
      <p:sp>
        <p:nvSpPr>
          <p:cNvPr id="4" name="矩形 3"/>
          <p:cNvSpPr/>
          <p:nvPr/>
        </p:nvSpPr>
        <p:spPr>
          <a:xfrm>
            <a:off x="692033" y="586540"/>
            <a:ext cx="6521337" cy="646331"/>
          </a:xfrm>
          <a:prstGeom prst="rect">
            <a:avLst/>
          </a:prstGeom>
        </p:spPr>
        <p:txBody>
          <a:bodyPr wrap="none">
            <a:spAutoFit/>
          </a:bodyPr>
          <a:lstStyle/>
          <a:p>
            <a:r>
              <a:rPr lang="zh-CN" altLang="en-US" sz="3600" b="1" dirty="0">
                <a:solidFill>
                  <a:srgbClr val="FF0000"/>
                </a:solidFill>
                <a:latin typeface="微软雅黑" panose="020B0503020204020204" pitchFamily="34" charset="-122"/>
                <a:ea typeface="微软雅黑" panose="020B0503020204020204" pitchFamily="34" charset="-122"/>
              </a:rPr>
              <a:t>复合体</a:t>
            </a:r>
            <a:r>
              <a:rPr lang="en-US" altLang="zh-CN" sz="3600" b="1" dirty="0">
                <a:solidFill>
                  <a:srgbClr val="FF0000"/>
                </a:solidFill>
                <a:latin typeface="微软雅黑" panose="020B0503020204020204" pitchFamily="34" charset="-122"/>
                <a:ea typeface="微软雅黑" panose="020B0503020204020204" pitchFamily="34" charset="-122"/>
              </a:rPr>
              <a:t>IV</a:t>
            </a:r>
            <a:r>
              <a:rPr lang="zh-CN" altLang="en-US" sz="3600" b="1" dirty="0">
                <a:solidFill>
                  <a:srgbClr val="FF0000"/>
                </a:solidFill>
                <a:latin typeface="微软雅黑" panose="020B0503020204020204" pitchFamily="34" charset="-122"/>
                <a:ea typeface="微软雅黑" panose="020B0503020204020204" pitchFamily="34" charset="-122"/>
              </a:rPr>
              <a:t>（细胞色素</a:t>
            </a:r>
            <a:r>
              <a:rPr lang="en-US" altLang="zh-CN" sz="3600" b="1" dirty="0">
                <a:solidFill>
                  <a:srgbClr val="FF0000"/>
                </a:solidFill>
                <a:latin typeface="微软雅黑" panose="020B0503020204020204" pitchFamily="34" charset="-122"/>
                <a:ea typeface="微软雅黑" panose="020B0503020204020204" pitchFamily="34" charset="-122"/>
              </a:rPr>
              <a:t>C</a:t>
            </a:r>
            <a:r>
              <a:rPr lang="zh-CN" altLang="en-US" sz="3600" b="1" dirty="0">
                <a:solidFill>
                  <a:srgbClr val="FF0000"/>
                </a:solidFill>
                <a:latin typeface="微软雅黑" panose="020B0503020204020204" pitchFamily="34" charset="-122"/>
                <a:ea typeface="微软雅黑" panose="020B0503020204020204" pitchFamily="34" charset="-122"/>
              </a:rPr>
              <a:t>氧化酶）</a:t>
            </a:r>
            <a:endParaRPr lang="zh-CN" altLang="en-US" sz="3600" dirty="0">
              <a:solidFill>
                <a:srgbClr val="FF0000"/>
              </a:solidFill>
            </a:endParaRPr>
          </a:p>
        </p:txBody>
      </p:sp>
      <p:cxnSp>
        <p:nvCxnSpPr>
          <p:cNvPr id="8" name="直接箭头连接符 7"/>
          <p:cNvCxnSpPr/>
          <p:nvPr/>
        </p:nvCxnSpPr>
        <p:spPr>
          <a:xfrm flipV="1">
            <a:off x="3449782" y="6384174"/>
            <a:ext cx="502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3435234" y="6483282"/>
            <a:ext cx="517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1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0877" y="4289710"/>
            <a:ext cx="3715447" cy="1325563"/>
          </a:xfrm>
        </p:spPr>
        <p:txBody>
          <a:bodyPr>
            <a:norm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呼吸链各组分的排序</a:t>
            </a:r>
          </a:p>
        </p:txBody>
      </p:sp>
      <p:sp>
        <p:nvSpPr>
          <p:cNvPr id="3" name="内容占位符 2"/>
          <p:cNvSpPr>
            <a:spLocks noGrp="1"/>
          </p:cNvSpPr>
          <p:nvPr>
            <p:ph idx="1"/>
          </p:nvPr>
        </p:nvSpPr>
        <p:spPr>
          <a:xfrm>
            <a:off x="612027" y="3656253"/>
            <a:ext cx="7886700" cy="457169"/>
          </a:xfrm>
        </p:spPr>
        <p:txBody>
          <a:bodyPr>
            <a:normAutofit/>
          </a:bodyPr>
          <a:lstStyle/>
          <a:p>
            <a:pPr marL="0" indent="0">
              <a:buNone/>
            </a:pPr>
            <a:r>
              <a:rPr lang="en-US" altLang="zh-CN" sz="2000" dirty="0"/>
              <a:t>NADH       </a:t>
            </a:r>
            <a:r>
              <a:rPr lang="en-US" altLang="zh-CN" sz="2000" dirty="0">
                <a:solidFill>
                  <a:schemeClr val="accent2"/>
                </a:solidFill>
              </a:rPr>
              <a:t>FMN    Fe-S</a:t>
            </a:r>
            <a:r>
              <a:rPr lang="en-US" altLang="zh-CN" sz="2000" dirty="0"/>
              <a:t>       </a:t>
            </a:r>
            <a:endParaRPr lang="zh-CN" altLang="en-US" sz="2000" dirty="0"/>
          </a:p>
        </p:txBody>
      </p:sp>
      <p:cxnSp>
        <p:nvCxnSpPr>
          <p:cNvPr id="5" name="直接箭头连接符 4"/>
          <p:cNvCxnSpPr/>
          <p:nvPr/>
        </p:nvCxnSpPr>
        <p:spPr>
          <a:xfrm>
            <a:off x="1371602" y="3799103"/>
            <a:ext cx="324197"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 name="直接箭头连接符 6"/>
          <p:cNvCxnSpPr/>
          <p:nvPr/>
        </p:nvCxnSpPr>
        <p:spPr>
          <a:xfrm>
            <a:off x="3000288" y="3798255"/>
            <a:ext cx="235528" cy="11083"/>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9" name="直接箭头连接符 8"/>
          <p:cNvCxnSpPr/>
          <p:nvPr/>
        </p:nvCxnSpPr>
        <p:spPr>
          <a:xfrm>
            <a:off x="3787829" y="3832545"/>
            <a:ext cx="376844"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0" name="直接箭头连接符 9"/>
          <p:cNvCxnSpPr/>
          <p:nvPr/>
        </p:nvCxnSpPr>
        <p:spPr>
          <a:xfrm>
            <a:off x="5854636" y="3840919"/>
            <a:ext cx="438102"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4198248" y="3634424"/>
            <a:ext cx="1648394" cy="369332"/>
          </a:xfrm>
          <a:prstGeom prst="rect">
            <a:avLst/>
          </a:prstGeom>
        </p:spPr>
        <p:txBody>
          <a:bodyPr wrap="square">
            <a:spAutoFit/>
          </a:bodyPr>
          <a:lstStyle/>
          <a:p>
            <a:r>
              <a:rPr lang="en-US" altLang="zh-CN" b="1" dirty="0" err="1">
                <a:solidFill>
                  <a:schemeClr val="accent2"/>
                </a:solidFill>
                <a:latin typeface="微软雅黑" panose="020B0503020204020204" pitchFamily="34" charset="-122"/>
                <a:ea typeface="微软雅黑" panose="020B0503020204020204" pitchFamily="34" charset="-122"/>
              </a:rPr>
              <a:t>cyt</a:t>
            </a:r>
            <a:r>
              <a:rPr lang="en-US" altLang="zh-CN" b="1" dirty="0">
                <a:solidFill>
                  <a:schemeClr val="accent2"/>
                </a:solidFill>
                <a:latin typeface="微软雅黑" panose="020B0503020204020204" pitchFamily="34" charset="-122"/>
                <a:ea typeface="微软雅黑" panose="020B0503020204020204" pitchFamily="34" charset="-122"/>
              </a:rPr>
              <a:t> b    </a:t>
            </a:r>
            <a:r>
              <a:rPr lang="en-US" altLang="zh-CN" b="1" dirty="0" err="1">
                <a:solidFill>
                  <a:schemeClr val="accent2"/>
                </a:solidFill>
                <a:latin typeface="微软雅黑" panose="020B0503020204020204" pitchFamily="34" charset="-122"/>
                <a:ea typeface="微软雅黑" panose="020B0503020204020204" pitchFamily="34" charset="-122"/>
              </a:rPr>
              <a:t>cyt</a:t>
            </a:r>
            <a:r>
              <a:rPr lang="en-US" altLang="zh-CN" b="1" dirty="0">
                <a:solidFill>
                  <a:schemeClr val="accent2"/>
                </a:solidFill>
                <a:latin typeface="微软雅黑" panose="020B0503020204020204" pitchFamily="34" charset="-122"/>
                <a:ea typeface="微软雅黑" panose="020B0503020204020204" pitchFamily="34" charset="-122"/>
              </a:rPr>
              <a:t> c</a:t>
            </a:r>
            <a:r>
              <a:rPr lang="en-US" altLang="zh-CN" b="1" baseline="-25000" dirty="0">
                <a:solidFill>
                  <a:schemeClr val="accent2"/>
                </a:solidFill>
                <a:latin typeface="微软雅黑" panose="020B0503020204020204" pitchFamily="34" charset="-122"/>
                <a:ea typeface="微软雅黑" panose="020B0503020204020204" pitchFamily="34" charset="-122"/>
              </a:rPr>
              <a:t>1</a:t>
            </a:r>
            <a:endParaRPr lang="zh-CN" altLang="en-US" dirty="0"/>
          </a:p>
        </p:txBody>
      </p:sp>
      <p:sp>
        <p:nvSpPr>
          <p:cNvPr id="14" name="矩形 13"/>
          <p:cNvSpPr/>
          <p:nvPr/>
        </p:nvSpPr>
        <p:spPr>
          <a:xfrm>
            <a:off x="6217741" y="3617091"/>
            <a:ext cx="1843069" cy="646331"/>
          </a:xfrm>
          <a:prstGeom prst="rect">
            <a:avLst/>
          </a:prstGeom>
        </p:spPr>
        <p:txBody>
          <a:bodyPr wrap="none">
            <a:spAutoFit/>
          </a:bodyPr>
          <a:lstStyle/>
          <a:p>
            <a:r>
              <a:rPr lang="en-US" altLang="zh-CN" b="1" dirty="0" err="1">
                <a:solidFill>
                  <a:schemeClr val="accent2"/>
                </a:solidFill>
                <a:latin typeface="微软雅黑" panose="020B0503020204020204" pitchFamily="34" charset="-122"/>
                <a:ea typeface="微软雅黑" panose="020B0503020204020204" pitchFamily="34" charset="-122"/>
              </a:rPr>
              <a:t>cyt</a:t>
            </a:r>
            <a:r>
              <a:rPr lang="en-US" altLang="zh-CN" b="1" dirty="0">
                <a:solidFill>
                  <a:schemeClr val="accent2"/>
                </a:solidFill>
                <a:latin typeface="微软雅黑" panose="020B0503020204020204" pitchFamily="34" charset="-122"/>
                <a:ea typeface="微软雅黑" panose="020B0503020204020204" pitchFamily="34" charset="-122"/>
              </a:rPr>
              <a:t> c     </a:t>
            </a:r>
            <a:r>
              <a:rPr lang="en-US" altLang="zh-CN" b="1" dirty="0" err="1">
                <a:solidFill>
                  <a:schemeClr val="accent2"/>
                </a:solidFill>
                <a:latin typeface="微软雅黑" panose="020B0503020204020204" pitchFamily="34" charset="-122"/>
                <a:ea typeface="微软雅黑" panose="020B0503020204020204" pitchFamily="34" charset="-122"/>
              </a:rPr>
              <a:t>cyt</a:t>
            </a:r>
            <a:r>
              <a:rPr lang="en-US" altLang="zh-CN" b="1" dirty="0">
                <a:solidFill>
                  <a:schemeClr val="accent2"/>
                </a:solidFill>
                <a:latin typeface="微软雅黑" panose="020B0503020204020204" pitchFamily="34" charset="-122"/>
                <a:ea typeface="微软雅黑" panose="020B0503020204020204" pitchFamily="34" charset="-122"/>
              </a:rPr>
              <a:t> aa</a:t>
            </a:r>
            <a:r>
              <a:rPr lang="en-US" altLang="zh-CN" b="1" baseline="-25000" dirty="0">
                <a:solidFill>
                  <a:schemeClr val="accent2"/>
                </a:solidFill>
                <a:latin typeface="微软雅黑" panose="020B0503020204020204" pitchFamily="34" charset="-122"/>
                <a:ea typeface="微软雅黑" panose="020B0503020204020204" pitchFamily="34" charset="-122"/>
              </a:rPr>
              <a:t>3</a:t>
            </a:r>
            <a:endParaRPr lang="zh-CN" altLang="en-US" dirty="0"/>
          </a:p>
          <a:p>
            <a:endParaRPr lang="zh-CN" altLang="en-US" dirty="0"/>
          </a:p>
        </p:txBody>
      </p:sp>
      <p:cxnSp>
        <p:nvCxnSpPr>
          <p:cNvPr id="15" name="直接箭头连接符 14"/>
          <p:cNvCxnSpPr/>
          <p:nvPr/>
        </p:nvCxnSpPr>
        <p:spPr>
          <a:xfrm>
            <a:off x="2211044" y="3808007"/>
            <a:ext cx="235528" cy="11083"/>
          </a:xfrm>
          <a:prstGeom prst="straightConnector1">
            <a:avLst/>
          </a:prstGeom>
          <a:ln>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p:cNvCxnSpPr/>
          <p:nvPr/>
        </p:nvCxnSpPr>
        <p:spPr>
          <a:xfrm>
            <a:off x="4854985" y="3846906"/>
            <a:ext cx="235528" cy="11083"/>
          </a:xfrm>
          <a:prstGeom prst="straightConnector1">
            <a:avLst/>
          </a:prstGeom>
          <a:ln>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a:off x="7985814" y="3852447"/>
            <a:ext cx="438102"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p:cNvCxnSpPr/>
          <p:nvPr/>
        </p:nvCxnSpPr>
        <p:spPr>
          <a:xfrm>
            <a:off x="6861965" y="3844801"/>
            <a:ext cx="235528" cy="11083"/>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20" name="文本框 19"/>
          <p:cNvSpPr txBox="1"/>
          <p:nvPr/>
        </p:nvSpPr>
        <p:spPr>
          <a:xfrm>
            <a:off x="8416168" y="3645162"/>
            <a:ext cx="523702" cy="369332"/>
          </a:xfrm>
          <a:prstGeom prst="rect">
            <a:avLst/>
          </a:prstGeom>
          <a:noFill/>
        </p:spPr>
        <p:txBody>
          <a:bodyPr wrap="square" rtlCol="0">
            <a:spAutoFit/>
          </a:bodyPr>
          <a:lstStyle/>
          <a:p>
            <a:r>
              <a:rPr lang="en-US" altLang="zh-CN" dirty="0"/>
              <a:t>O</a:t>
            </a:r>
            <a:r>
              <a:rPr lang="en-US" altLang="zh-CN" baseline="-25000" dirty="0"/>
              <a:t>2</a:t>
            </a:r>
            <a:endParaRPr lang="zh-CN" altLang="en-US" baseline="-25000" dirty="0"/>
          </a:p>
        </p:txBody>
      </p:sp>
      <p:sp>
        <p:nvSpPr>
          <p:cNvPr id="21" name="矩形 20"/>
          <p:cNvSpPr/>
          <p:nvPr/>
        </p:nvSpPr>
        <p:spPr>
          <a:xfrm>
            <a:off x="1695799" y="3656253"/>
            <a:ext cx="1270914" cy="28400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262323" y="3656253"/>
            <a:ext cx="1511257" cy="32920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7097493" y="3687826"/>
            <a:ext cx="875313" cy="28400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217498" y="3623884"/>
            <a:ext cx="628991" cy="646331"/>
          </a:xfrm>
          <a:prstGeom prst="rect">
            <a:avLst/>
          </a:prstGeom>
          <a:noFill/>
        </p:spPr>
        <p:txBody>
          <a:bodyPr wrap="square" rtlCol="0">
            <a:spAutoFit/>
          </a:bodyPr>
          <a:lstStyle/>
          <a:p>
            <a:r>
              <a:rPr lang="en-US" altLang="zh-CN" dirty="0" err="1"/>
              <a:t>CoQ</a:t>
            </a:r>
            <a:endParaRPr lang="en-US" altLang="zh-CN" dirty="0"/>
          </a:p>
          <a:p>
            <a:endParaRPr lang="zh-CN" altLang="en-US" dirty="0"/>
          </a:p>
        </p:txBody>
      </p:sp>
      <p:sp>
        <p:nvSpPr>
          <p:cNvPr id="26" name="文本框 25"/>
          <p:cNvSpPr txBox="1"/>
          <p:nvPr/>
        </p:nvSpPr>
        <p:spPr>
          <a:xfrm>
            <a:off x="1831866" y="3325676"/>
            <a:ext cx="95410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复合体</a:t>
            </a:r>
            <a:r>
              <a:rPr lang="en-US" altLang="zh-CN" b="1" dirty="0">
                <a:latin typeface="微软雅黑" panose="020B0503020204020204" pitchFamily="34" charset="-122"/>
                <a:ea typeface="微软雅黑" panose="020B0503020204020204" pitchFamily="34" charset="-122"/>
              </a:rPr>
              <a:t>I</a:t>
            </a:r>
            <a:endParaRPr lang="zh-CN" altLang="en-US" b="1"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4500504" y="3306299"/>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复合体</a:t>
            </a:r>
            <a:r>
              <a:rPr lang="en-US" altLang="zh-CN" b="1" dirty="0">
                <a:latin typeface="微软雅黑" panose="020B0503020204020204" pitchFamily="34" charset="-122"/>
                <a:ea typeface="微软雅黑" panose="020B0503020204020204" pitchFamily="34" charset="-122"/>
              </a:rPr>
              <a:t>III</a:t>
            </a:r>
            <a:endParaRPr lang="zh-CN" altLang="en-US"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6975193" y="3333115"/>
            <a:ext cx="111921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复合体</a:t>
            </a:r>
            <a:r>
              <a:rPr lang="en-US" altLang="zh-CN" b="1" dirty="0">
                <a:latin typeface="微软雅黑" panose="020B0503020204020204" pitchFamily="34" charset="-122"/>
                <a:ea typeface="微软雅黑" panose="020B0503020204020204" pitchFamily="34" charset="-122"/>
              </a:rPr>
              <a:t>IV</a:t>
            </a:r>
            <a:endParaRPr lang="zh-CN" altLang="en-US" b="1" dirty="0">
              <a:latin typeface="微软雅黑" panose="020B0503020204020204" pitchFamily="34" charset="-122"/>
              <a:ea typeface="微软雅黑" panose="020B0503020204020204" pitchFamily="34" charset="-122"/>
            </a:endParaRPr>
          </a:p>
        </p:txBody>
      </p:sp>
      <p:cxnSp>
        <p:nvCxnSpPr>
          <p:cNvPr id="33" name="直接箭头连接符 32"/>
          <p:cNvCxnSpPr/>
          <p:nvPr/>
        </p:nvCxnSpPr>
        <p:spPr>
          <a:xfrm>
            <a:off x="3976251" y="3306299"/>
            <a:ext cx="0" cy="4193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3705173" y="2551807"/>
            <a:ext cx="719877" cy="646331"/>
          </a:xfrm>
          <a:prstGeom prst="rect">
            <a:avLst/>
          </a:prstGeom>
          <a:noFill/>
          <a:ln w="12700">
            <a:solidFill>
              <a:schemeClr val="accent2"/>
            </a:solidFill>
          </a:ln>
        </p:spPr>
        <p:txBody>
          <a:bodyPr wrap="none" rtlCol="0">
            <a:spAutoFit/>
          </a:bodyPr>
          <a:lstStyle/>
          <a:p>
            <a:r>
              <a:rPr lang="en-US" altLang="zh-CN" dirty="0">
                <a:solidFill>
                  <a:schemeClr val="accent2"/>
                </a:solidFill>
              </a:rPr>
              <a:t>FAD</a:t>
            </a:r>
          </a:p>
          <a:p>
            <a:r>
              <a:rPr lang="en-US" altLang="zh-CN" dirty="0">
                <a:solidFill>
                  <a:schemeClr val="accent2"/>
                </a:solidFill>
              </a:rPr>
              <a:t>(Fe-S)</a:t>
            </a:r>
            <a:endParaRPr lang="zh-CN" altLang="en-US" dirty="0">
              <a:solidFill>
                <a:schemeClr val="accent2"/>
              </a:solidFill>
            </a:endParaRPr>
          </a:p>
        </p:txBody>
      </p:sp>
      <p:sp>
        <p:nvSpPr>
          <p:cNvPr id="36" name="文本框 35"/>
          <p:cNvSpPr txBox="1"/>
          <p:nvPr/>
        </p:nvSpPr>
        <p:spPr>
          <a:xfrm>
            <a:off x="3592866" y="2154684"/>
            <a:ext cx="101181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复合体</a:t>
            </a:r>
            <a:r>
              <a:rPr lang="en-US" altLang="zh-CN" dirty="0">
                <a:latin typeface="微软雅黑" panose="020B0503020204020204" pitchFamily="34" charset="-122"/>
                <a:ea typeface="微软雅黑" panose="020B0503020204020204" pitchFamily="34" charset="-122"/>
              </a:rPr>
              <a:t>II</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2620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28650" y="240435"/>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重要的呼吸链</a:t>
            </a:r>
          </a:p>
        </p:txBody>
      </p:sp>
      <p:sp>
        <p:nvSpPr>
          <p:cNvPr id="20483" name="Rectangle 3"/>
          <p:cNvSpPr>
            <a:spLocks noGrp="1" noChangeArrowheads="1"/>
          </p:cNvSpPr>
          <p:nvPr>
            <p:ph idx="1"/>
          </p:nvPr>
        </p:nvSpPr>
        <p:spPr/>
        <p:txBody>
          <a:bodyPr/>
          <a:lstStyle/>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线粒体内有两条重要的氧化呼吸链：</a:t>
            </a:r>
            <a:endParaRPr lang="en-US" altLang="zh-CN" sz="2400" b="1" dirty="0">
              <a:latin typeface="微软雅黑" panose="020B0503020204020204" pitchFamily="34" charset="-122"/>
              <a:ea typeface="微软雅黑" panose="020B0503020204020204" pitchFamily="34" charset="-122"/>
            </a:endParaRPr>
          </a:p>
          <a:p>
            <a:pPr eaLnBrk="1" hangingPunct="1">
              <a:lnSpc>
                <a:spcPct val="120000"/>
              </a:lnSpc>
              <a:buFontTx/>
              <a:buBlip>
                <a:blip r:embed="rId2"/>
              </a:buBlip>
            </a:pPr>
            <a:r>
              <a:rPr lang="en-US" altLang="zh-CN" sz="2400" b="1" dirty="0">
                <a:solidFill>
                  <a:srgbClr val="CC0000"/>
                </a:solidFill>
                <a:latin typeface="微软雅黑" panose="020B0503020204020204" pitchFamily="34" charset="-122"/>
                <a:ea typeface="微软雅黑" panose="020B0503020204020204" pitchFamily="34" charset="-122"/>
              </a:rPr>
              <a:t>NADH</a:t>
            </a:r>
            <a:r>
              <a:rPr lang="zh-CN" altLang="en-US" sz="2400" b="1" dirty="0">
                <a:solidFill>
                  <a:srgbClr val="CC0000"/>
                </a:solidFill>
                <a:latin typeface="微软雅黑" panose="020B0503020204020204" pitchFamily="34" charset="-122"/>
                <a:ea typeface="微软雅黑" panose="020B0503020204020204" pitchFamily="34" charset="-122"/>
              </a:rPr>
              <a:t>氧化呼吸链</a:t>
            </a:r>
          </a:p>
          <a:p>
            <a:pPr eaLnBrk="1" hangingPunct="1">
              <a:lnSpc>
                <a:spcPct val="120000"/>
              </a:lnSpc>
              <a:buFontTx/>
              <a:buNone/>
            </a:pPr>
            <a:r>
              <a:rPr lang="zh-CN" altLang="en-US" sz="2400" b="1" dirty="0">
                <a:latin typeface="微软雅黑" panose="020B0503020204020204" pitchFamily="34" charset="-122"/>
                <a:ea typeface="微软雅黑" panose="020B0503020204020204" pitchFamily="34" charset="-122"/>
              </a:rPr>
              <a:t>      （细胞内最主要的呼吸链）</a:t>
            </a:r>
          </a:p>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琥珀酸氧化呼吸链</a:t>
            </a:r>
          </a:p>
          <a:p>
            <a:pPr eaLnBrk="1" hangingPunct="1">
              <a:lnSpc>
                <a:spcPct val="120000"/>
              </a:lnSpc>
              <a:buFontTx/>
              <a:buNone/>
            </a:pPr>
            <a:r>
              <a:rPr lang="zh-CN" altLang="en-US" sz="2400" b="1" dirty="0">
                <a:latin typeface="微软雅黑" panose="020B0503020204020204" pitchFamily="34" charset="-122"/>
                <a:ea typeface="微软雅黑" panose="020B0503020204020204" pitchFamily="34" charset="-122"/>
              </a:rPr>
              <a:t>      （由琥珀酸脱氢酶复合体、</a:t>
            </a:r>
            <a:r>
              <a:rPr lang="en-US" altLang="zh-CN" sz="2400" b="1" dirty="0" err="1">
                <a:latin typeface="微软雅黑" panose="020B0503020204020204" pitchFamily="34" charset="-122"/>
                <a:ea typeface="微软雅黑" panose="020B0503020204020204" pitchFamily="34" charset="-122"/>
              </a:rPr>
              <a:t>CoQ</a:t>
            </a:r>
            <a:r>
              <a:rPr lang="zh-CN" altLang="en-US" sz="2400" b="1" dirty="0">
                <a:latin typeface="微软雅黑" panose="020B0503020204020204" pitchFamily="34" charset="-122"/>
                <a:ea typeface="微软雅黑" panose="020B0503020204020204" pitchFamily="34" charset="-122"/>
              </a:rPr>
              <a:t>和细胞色素组成）</a:t>
            </a:r>
          </a:p>
          <a:p>
            <a:pPr eaLnBrk="1" hangingPunct="1">
              <a:lnSpc>
                <a:spcPct val="120000"/>
              </a:lnSpc>
              <a:buFontTx/>
              <a:buBlip>
                <a:blip r:embed="rId2"/>
              </a:buBlip>
            </a:pPr>
            <a:endParaRPr lang="zh-CN" altLang="en-US" sz="2400" dirty="0">
              <a:ea typeface="黑体" panose="02010609060101010101" pitchFamily="49" charset="-122"/>
            </a:endParaRPr>
          </a:p>
        </p:txBody>
      </p:sp>
    </p:spTree>
    <p:extLst>
      <p:ext uri="{BB962C8B-B14F-4D97-AF65-F5344CB8AC3E}">
        <p14:creationId xmlns:p14="http://schemas.microsoft.com/office/powerpoint/2010/main" val="2934017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381000"/>
            <a:ext cx="9144000" cy="6048375"/>
          </a:xfrm>
          <a:noFill/>
        </p:spPr>
      </p:pic>
    </p:spTree>
    <p:extLst>
      <p:ext uri="{BB962C8B-B14F-4D97-AF65-F5344CB8AC3E}">
        <p14:creationId xmlns:p14="http://schemas.microsoft.com/office/powerpoint/2010/main" val="3781547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75161" y="284731"/>
            <a:ext cx="7886700" cy="1325563"/>
          </a:xfrm>
        </p:spPr>
        <p:txBody>
          <a:bodyPr>
            <a:normAutofit/>
          </a:bodyPr>
          <a:lstStyle/>
          <a:p>
            <a:pPr eaLnBrk="1" hangingPunct="1"/>
            <a:r>
              <a:rPr lang="zh-CN" altLang="en-US" sz="3200" b="1" dirty="0">
                <a:solidFill>
                  <a:schemeClr val="accent2"/>
                </a:solidFill>
                <a:latin typeface="微软雅黑" panose="020B0503020204020204" pitchFamily="34" charset="-122"/>
                <a:ea typeface="微软雅黑" panose="020B0503020204020204" pitchFamily="34" charset="-122"/>
              </a:rPr>
              <a:t>线粒体中某些重要底物氧化时的呼吸链</a:t>
            </a:r>
          </a:p>
        </p:txBody>
      </p:sp>
      <p:sp>
        <p:nvSpPr>
          <p:cNvPr id="22531" name="Rectangle 3"/>
          <p:cNvSpPr>
            <a:spLocks noGrp="1" noChangeArrowheads="1"/>
          </p:cNvSpPr>
          <p:nvPr>
            <p:ph idx="1"/>
          </p:nvPr>
        </p:nvSpPr>
        <p:spPr>
          <a:xfrm>
            <a:off x="432261" y="5886797"/>
            <a:ext cx="8229600" cy="533400"/>
          </a:xfrm>
        </p:spPr>
        <p:txBody>
          <a:bodyPr/>
          <a:lstStyle/>
          <a:p>
            <a:pPr algn="ctr" eaLnBrk="1" hangingPunct="1">
              <a:lnSpc>
                <a:spcPct val="120000"/>
              </a:lnSpc>
              <a:buFontTx/>
              <a:buNone/>
            </a:pPr>
            <a:r>
              <a:rPr lang="zh-CN" altLang="en-US" sz="2400" b="1" dirty="0">
                <a:solidFill>
                  <a:srgbClr val="CC0000"/>
                </a:solidFill>
                <a:latin typeface="微软雅黑" panose="020B0503020204020204" pitchFamily="34" charset="-122"/>
                <a:ea typeface="微软雅黑" panose="020B0503020204020204" pitchFamily="34" charset="-122"/>
              </a:rPr>
              <a:t>某些代谢物在线粒体中氧化的呼吸链</a:t>
            </a:r>
            <a:endParaRPr lang="en-US" altLang="zh-CN" sz="2400" b="1" dirty="0">
              <a:solidFill>
                <a:srgbClr val="CC0000"/>
              </a:solidFill>
              <a:latin typeface="微软雅黑" panose="020B0503020204020204" pitchFamily="34" charset="-122"/>
              <a:ea typeface="微软雅黑" panose="020B0503020204020204" pitchFamily="34" charset="-122"/>
            </a:endParaRPr>
          </a:p>
        </p:txBody>
      </p:sp>
      <p:pic>
        <p:nvPicPr>
          <p:cNvPr id="22532" name="Picture 4" descr="Untitled-26"/>
          <p:cNvPicPr>
            <a:picLocks noChangeAspect="1" noChangeArrowheads="1"/>
          </p:cNvPicPr>
          <p:nvPr/>
        </p:nvPicPr>
        <p:blipFill rotWithShape="1">
          <a:blip r:embed="rId2">
            <a:extLst>
              <a:ext uri="{28A0092B-C50C-407E-A947-70E740481C1C}">
                <a14:useLocalDpi xmlns:a14="http://schemas.microsoft.com/office/drawing/2010/main" val="0"/>
              </a:ext>
            </a:extLst>
          </a:blip>
          <a:srcRect t="2012"/>
          <a:stretch/>
        </p:blipFill>
        <p:spPr bwMode="auto">
          <a:xfrm>
            <a:off x="628650" y="1550126"/>
            <a:ext cx="7696200" cy="418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1060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28650" y="223724"/>
            <a:ext cx="7886700" cy="1325563"/>
          </a:xfrm>
        </p:spPr>
        <p:txBody>
          <a:bodyPr>
            <a:normAutofit/>
          </a:bodyPr>
          <a:lstStyle/>
          <a:p>
            <a:pPr eaLnBrk="1" hangingPunct="1"/>
            <a:r>
              <a:rPr lang="en-US" altLang="zh-CN" sz="3200" b="1" dirty="0">
                <a:solidFill>
                  <a:schemeClr val="accent2"/>
                </a:solidFill>
                <a:latin typeface="微软雅黑" panose="020B0503020204020204" pitchFamily="34" charset="-122"/>
                <a:ea typeface="微软雅黑" panose="020B0503020204020204" pitchFamily="34" charset="-122"/>
              </a:rPr>
              <a:t>7</a:t>
            </a:r>
            <a:r>
              <a:rPr lang="zh-CN" altLang="en-US" sz="3200" b="1" dirty="0">
                <a:solidFill>
                  <a:schemeClr val="accent2"/>
                </a:solidFill>
                <a:latin typeface="微软雅黑" panose="020B0503020204020204" pitchFamily="34" charset="-122"/>
                <a:ea typeface="微软雅黑" panose="020B0503020204020204" pitchFamily="34" charset="-122"/>
              </a:rPr>
              <a:t>.3 生物氧化过程中能量的转变</a:t>
            </a:r>
          </a:p>
        </p:txBody>
      </p:sp>
      <p:sp>
        <p:nvSpPr>
          <p:cNvPr id="33795" name="Rectangle 3"/>
          <p:cNvSpPr>
            <a:spLocks noGrp="1" noChangeArrowheads="1"/>
          </p:cNvSpPr>
          <p:nvPr>
            <p:ph type="body" idx="1"/>
          </p:nvPr>
        </p:nvSpPr>
        <p:spPr>
          <a:xfrm>
            <a:off x="666750" y="1690689"/>
            <a:ext cx="7848600" cy="4114800"/>
          </a:xfrm>
        </p:spPr>
        <p:txBody>
          <a:bodyPr>
            <a:normAutofit/>
          </a:bodyPr>
          <a:lstStyle/>
          <a:p>
            <a:pPr marL="0" indent="0">
              <a:lnSpc>
                <a:spcPct val="150000"/>
              </a:lnSpc>
              <a:spcBef>
                <a:spcPct val="0"/>
              </a:spcBef>
              <a:buNone/>
            </a:pPr>
            <a:r>
              <a:rPr lang="zh-CN" altLang="en-US" sz="2000" b="1" dirty="0">
                <a:latin typeface="微软雅黑" panose="020B0503020204020204" pitchFamily="34" charset="-122"/>
                <a:ea typeface="微软雅黑" panose="020B0503020204020204" pitchFamily="34" charset="-122"/>
                <a:cs typeface="+mj-cs"/>
              </a:rPr>
              <a:t>生物氧化不仅消耗氧，产生二氧化碳和水，更重要的是在这个过程中有能量的释放，释放出来的能量在细胞内以</a:t>
            </a:r>
            <a:r>
              <a:rPr lang="en-US" altLang="zh-CN" sz="2000" b="1" dirty="0">
                <a:latin typeface="微软雅黑" panose="020B0503020204020204" pitchFamily="34" charset="-122"/>
                <a:ea typeface="微软雅黑" panose="020B0503020204020204" pitchFamily="34" charset="-122"/>
                <a:cs typeface="+mj-cs"/>
              </a:rPr>
              <a:t>ATP</a:t>
            </a:r>
            <a:r>
              <a:rPr lang="zh-CN" altLang="en-US" sz="2000" b="1" dirty="0">
                <a:latin typeface="微软雅黑" panose="020B0503020204020204" pitchFamily="34" charset="-122"/>
                <a:ea typeface="微软雅黑" panose="020B0503020204020204" pitchFamily="34" charset="-122"/>
                <a:cs typeface="+mj-cs"/>
              </a:rPr>
              <a:t>的形式贮存起来，以供细胞代谢活动的需要，这就是氧化磷酸化。本节要讨论的就是生物氧化中能量的释放、转移和贮存利用的问题。</a:t>
            </a:r>
            <a:endParaRPr lang="zh-CN" altLang="en-US" sz="2000" b="1" dirty="0">
              <a:latin typeface="微软雅黑" panose="020B0503020204020204" pitchFamily="34" charset="-122"/>
              <a:ea typeface="微软雅黑" panose="020B0503020204020204" pitchFamily="34" charset="-122"/>
              <a:cs typeface="+mj-cs"/>
              <a:hlinkClick r:id="rId2" action="ppaction://hlinksldjump"/>
            </a:endParaRPr>
          </a:p>
          <a:p>
            <a:pPr marL="0" indent="576263" eaLnBrk="1" hangingPunct="1">
              <a:lnSpc>
                <a:spcPct val="120000"/>
              </a:lnSpc>
            </a:pPr>
            <a:r>
              <a:rPr lang="zh-CN" altLang="en-US" sz="2000" b="1" dirty="0">
                <a:solidFill>
                  <a:schemeClr val="accent2"/>
                </a:solidFill>
                <a:latin typeface="微软雅黑" panose="020B0503020204020204" pitchFamily="34" charset="-122"/>
                <a:ea typeface="微软雅黑" panose="020B0503020204020204" pitchFamily="34" charset="-122"/>
              </a:rPr>
              <a:t>放能与吸能偶联</a:t>
            </a:r>
          </a:p>
          <a:p>
            <a:pPr marL="0" indent="576263" eaLnBrk="1" hangingPunct="1">
              <a:lnSpc>
                <a:spcPct val="90000"/>
              </a:lnSpc>
            </a:pPr>
            <a:r>
              <a:rPr lang="zh-CN" altLang="en-US" sz="2000" b="1" dirty="0">
                <a:solidFill>
                  <a:schemeClr val="accent2"/>
                </a:solidFill>
                <a:latin typeface="微软雅黑" panose="020B0503020204020204" pitchFamily="34" charset="-122"/>
                <a:ea typeface="微软雅黑" panose="020B0503020204020204" pitchFamily="34" charset="-122"/>
              </a:rPr>
              <a:t>高能化合物</a:t>
            </a:r>
            <a:endParaRPr lang="zh-CN" altLang="en-US" sz="2000" b="1" dirty="0">
              <a:solidFill>
                <a:schemeClr val="accent2"/>
              </a:solidFill>
              <a:latin typeface="微软雅黑" panose="020B0503020204020204" pitchFamily="34" charset="-122"/>
              <a:ea typeface="微软雅黑" panose="020B0503020204020204" pitchFamily="34" charset="-122"/>
              <a:hlinkClick r:id="rId3" action="ppaction://hlinksldjump"/>
            </a:endParaRPr>
          </a:p>
          <a:p>
            <a:pPr marL="0" indent="576263" eaLnBrk="1" hangingPunct="1"/>
            <a:r>
              <a:rPr lang="en-US" altLang="zh-CN" sz="2000" b="1" dirty="0">
                <a:solidFill>
                  <a:schemeClr val="accent2"/>
                </a:solidFill>
                <a:latin typeface="微软雅黑" panose="020B0503020204020204" pitchFamily="34" charset="-122"/>
                <a:ea typeface="微软雅黑" panose="020B0503020204020204" pitchFamily="34" charset="-122"/>
              </a:rPr>
              <a:t>ATP</a:t>
            </a:r>
            <a:r>
              <a:rPr lang="zh-CN" altLang="en-US" sz="2000" b="1" dirty="0">
                <a:solidFill>
                  <a:schemeClr val="accent2"/>
                </a:solidFill>
                <a:latin typeface="微软雅黑" panose="020B0503020204020204" pitchFamily="34" charset="-122"/>
                <a:ea typeface="微软雅黑" panose="020B0503020204020204" pitchFamily="34" charset="-122"/>
              </a:rPr>
              <a:t>的生成与调节</a:t>
            </a:r>
          </a:p>
        </p:txBody>
      </p:sp>
    </p:spTree>
    <p:extLst>
      <p:ext uri="{BB962C8B-B14F-4D97-AF65-F5344CB8AC3E}">
        <p14:creationId xmlns:p14="http://schemas.microsoft.com/office/powerpoint/2010/main" val="3013900174"/>
      </p:ext>
    </p:extLst>
  </p:cSld>
  <p:clrMapOvr>
    <a:masterClrMapping/>
  </p:clrMapOvr>
  <p:transition>
    <p:zoom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Untitled-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989136"/>
            <a:ext cx="7334766" cy="3242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 Box 3"/>
          <p:cNvSpPr txBox="1">
            <a:spLocks noChangeArrowheads="1"/>
          </p:cNvSpPr>
          <p:nvPr/>
        </p:nvSpPr>
        <p:spPr bwMode="auto">
          <a:xfrm>
            <a:off x="374072" y="471055"/>
            <a:ext cx="8686800" cy="701675"/>
          </a:xfrm>
          <a:prstGeom prst="rect">
            <a:avLst/>
          </a:prstGeom>
          <a:noFill/>
          <a:ln w="12700" cap="sq">
            <a:noFill/>
            <a:miter lim="800000"/>
            <a:headEnd type="none" w="sm" len="sm"/>
            <a:tailEnd type="none" w="sm" len="sm"/>
          </a:ln>
          <a:effectLst/>
        </p:spPr>
        <p:txBody>
          <a:bodyPr>
            <a:spAutoFit/>
          </a:bodyPr>
          <a:lstStyle/>
          <a:p>
            <a:pPr>
              <a:spcBef>
                <a:spcPct val="50000"/>
              </a:spcBef>
              <a:defRPr/>
            </a:pPr>
            <a:r>
              <a:rPr lang="zh-CN" altLang="en-US" sz="4000" b="1" dirty="0">
                <a:solidFill>
                  <a:schemeClr val="accent2"/>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放能和吸能反应偶联的两种形式：</a:t>
            </a:r>
          </a:p>
        </p:txBody>
      </p:sp>
      <p:sp>
        <p:nvSpPr>
          <p:cNvPr id="34820" name="Text Box 7"/>
          <p:cNvSpPr txBox="1">
            <a:spLocks noChangeArrowheads="1"/>
          </p:cNvSpPr>
          <p:nvPr/>
        </p:nvSpPr>
        <p:spPr bwMode="auto">
          <a:xfrm>
            <a:off x="2092036" y="5714999"/>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a:solidFill>
                  <a:schemeClr val="accent1">
                    <a:lumMod val="40000"/>
                    <a:lumOff val="60000"/>
                  </a:schemeClr>
                </a:solidFill>
                <a:latin typeface="微软雅黑" panose="020B0503020204020204" pitchFamily="34" charset="-122"/>
                <a:ea typeface="微软雅黑" panose="020B0503020204020204" pitchFamily="34" charset="-122"/>
              </a:rPr>
              <a:t>A.</a:t>
            </a:r>
            <a:r>
              <a:rPr lang="zh-CN" altLang="en-US" b="1" dirty="0">
                <a:solidFill>
                  <a:schemeClr val="accent1">
                    <a:lumMod val="40000"/>
                    <a:lumOff val="60000"/>
                  </a:schemeClr>
                </a:solidFill>
                <a:latin typeface="微软雅黑" panose="020B0503020204020204" pitchFamily="34" charset="-122"/>
                <a:ea typeface="微软雅黑" panose="020B0503020204020204" pitchFamily="34" charset="-122"/>
              </a:rPr>
              <a:t>氢载体循环</a:t>
            </a:r>
            <a:r>
              <a:rPr lang="zh-CN" altLang="en-US" b="1" dirty="0">
                <a:solidFill>
                  <a:schemeClr val="accent1">
                    <a:lumMod val="40000"/>
                    <a:lumOff val="60000"/>
                  </a:schemeClr>
                </a:solidFill>
                <a:latin typeface="黑体" panose="02010609060101010101" pitchFamily="49" charset="-122"/>
                <a:ea typeface="黑体" panose="02010609060101010101" pitchFamily="49" charset="-122"/>
              </a:rPr>
              <a:t>          </a:t>
            </a:r>
            <a:r>
              <a:rPr lang="en-US" altLang="zh-CN" b="1" dirty="0">
                <a:solidFill>
                  <a:schemeClr val="accent1">
                    <a:lumMod val="40000"/>
                    <a:lumOff val="60000"/>
                  </a:schemeClr>
                </a:solidFill>
                <a:latin typeface="微软雅黑" panose="020B0503020204020204" pitchFamily="34" charset="-122"/>
                <a:ea typeface="微软雅黑" panose="020B0503020204020204" pitchFamily="34" charset="-122"/>
              </a:rPr>
              <a:t>B.</a:t>
            </a:r>
            <a:r>
              <a:rPr lang="zh-CN" altLang="en-US" b="1" dirty="0">
                <a:solidFill>
                  <a:schemeClr val="accent1">
                    <a:lumMod val="40000"/>
                    <a:lumOff val="60000"/>
                  </a:schemeClr>
                </a:solidFill>
                <a:latin typeface="微软雅黑" panose="020B0503020204020204" pitchFamily="34" charset="-122"/>
                <a:ea typeface="微软雅黑" panose="020B0503020204020204" pitchFamily="34" charset="-122"/>
              </a:rPr>
              <a:t>磷酸循环</a:t>
            </a:r>
          </a:p>
        </p:txBody>
      </p:sp>
    </p:spTree>
    <p:extLst>
      <p:ext uri="{BB962C8B-B14F-4D97-AF65-F5344CB8AC3E}">
        <p14:creationId xmlns:p14="http://schemas.microsoft.com/office/powerpoint/2010/main" val="3800896755"/>
      </p:ext>
    </p:extLst>
  </p:cSld>
  <p:clrMapOvr>
    <a:masterClrMapping/>
  </p:clrMapOvr>
  <p:transition>
    <p:cover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546620"/>
            <a:ext cx="7772400" cy="646331"/>
          </a:xfrm>
        </p:spPr>
        <p:txBody>
          <a:bodyPr lIns="91440" tIns="45720" rIns="91440" bIns="45720" anchor="t">
            <a:spAutoFit/>
          </a:bodyPr>
          <a:lstStyle/>
          <a:p>
            <a:pPr eaLnBrk="1" hangingPunct="1">
              <a:spcBef>
                <a:spcPct val="50000"/>
              </a:spcBef>
              <a:defRPr/>
            </a:pPr>
            <a:r>
              <a:rPr lang="zh-CN" altLang="en-US" sz="4000" b="1" dirty="0">
                <a:solidFill>
                  <a:schemeClr val="accent2"/>
                </a:solidFill>
                <a:latin typeface="微软雅黑" panose="020B0503020204020204" pitchFamily="34" charset="-122"/>
                <a:ea typeface="微软雅黑" panose="020B0503020204020204" pitchFamily="34" charset="-122"/>
              </a:rPr>
              <a:t>生物体内的高能化合物</a:t>
            </a:r>
          </a:p>
        </p:txBody>
      </p:sp>
      <p:sp>
        <p:nvSpPr>
          <p:cNvPr id="35843" name="Rectangle 3"/>
          <p:cNvSpPr>
            <a:spLocks noGrp="1" noChangeArrowheads="1"/>
          </p:cNvSpPr>
          <p:nvPr>
            <p:ph type="body" orient="vert" idx="1"/>
          </p:nvPr>
        </p:nvSpPr>
        <p:spPr/>
        <p:txBody>
          <a:bodyPr vert="horz">
            <a:normAutofit lnSpcReduction="10000"/>
          </a:bodyPr>
          <a:lstStyle/>
          <a:p>
            <a:pPr eaLnBrk="1" hangingPunct="1">
              <a:lnSpc>
                <a:spcPct val="150000"/>
              </a:lnSpc>
            </a:pPr>
            <a:r>
              <a:rPr lang="zh-CN" altLang="en-US" sz="2800" b="1" dirty="0">
                <a:solidFill>
                  <a:schemeClr val="accent2"/>
                </a:solidFill>
                <a:latin typeface="微软雅黑" panose="020B0503020204020204" pitchFamily="34" charset="-122"/>
                <a:ea typeface="微软雅黑" panose="020B0503020204020204" pitchFamily="34" charset="-122"/>
              </a:rPr>
              <a:t>磷氧键型高能化合物</a:t>
            </a:r>
            <a:r>
              <a:rPr lang="zh-CN" altLang="en-US" sz="2400" b="1" dirty="0">
                <a:latin typeface="微软雅黑" panose="020B0503020204020204" pitchFamily="34" charset="-122"/>
                <a:ea typeface="微软雅黑" panose="020B0503020204020204" pitchFamily="34" charset="-122"/>
              </a:rPr>
              <a:t>：包括1，3－二磷酸甘油酸、磷酸烯醇式丙酮酸、</a:t>
            </a:r>
            <a:r>
              <a:rPr lang="en-US" altLang="zh-CN" sz="2400" b="1" dirty="0" err="1">
                <a:latin typeface="微软雅黑" panose="020B0503020204020204" pitchFamily="34" charset="-122"/>
                <a:ea typeface="微软雅黑" panose="020B0503020204020204" pitchFamily="34" charset="-122"/>
              </a:rPr>
              <a:t>NTP、dNTP、NDP、dNDP</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dN</a:t>
            </a:r>
            <a:r>
              <a:rPr lang="zh-CN" altLang="en-US" sz="2400" b="1" dirty="0">
                <a:latin typeface="微软雅黑" panose="020B0503020204020204" pitchFamily="34" charset="-122"/>
                <a:ea typeface="微软雅黑" panose="020B0503020204020204" pitchFamily="34" charset="-122"/>
              </a:rPr>
              <a:t>等。其中尤以</a:t>
            </a:r>
            <a:r>
              <a:rPr lang="en-US" altLang="zh-CN" sz="2400" b="1" dirty="0">
                <a:latin typeface="微软雅黑" panose="020B0503020204020204" pitchFamily="34" charset="-122"/>
                <a:ea typeface="微软雅黑" panose="020B0503020204020204" pitchFamily="34" charset="-122"/>
              </a:rPr>
              <a:t>ATP</a:t>
            </a:r>
            <a:r>
              <a:rPr lang="zh-CN" altLang="en-US" sz="2400" b="1" dirty="0">
                <a:latin typeface="微软雅黑" panose="020B0503020204020204" pitchFamily="34" charset="-122"/>
                <a:ea typeface="微软雅黑" panose="020B0503020204020204" pitchFamily="34" charset="-122"/>
              </a:rPr>
              <a:t>分布广、浓度大，是所有生命形式的主要的能量载体。</a:t>
            </a:r>
          </a:p>
          <a:p>
            <a:pPr eaLnBrk="1" hangingPunct="1">
              <a:lnSpc>
                <a:spcPct val="150000"/>
              </a:lnSpc>
            </a:pPr>
            <a:r>
              <a:rPr lang="zh-CN" altLang="en-US" sz="2800" b="1" dirty="0">
                <a:solidFill>
                  <a:schemeClr val="accent2"/>
                </a:solidFill>
                <a:latin typeface="微软雅黑" panose="020B0503020204020204" pitchFamily="34" charset="-122"/>
                <a:ea typeface="微软雅黑" panose="020B0503020204020204" pitchFamily="34" charset="-122"/>
              </a:rPr>
              <a:t>氮磷键型高能化合物</a:t>
            </a:r>
            <a:r>
              <a:rPr lang="zh-CN" altLang="en-US" sz="2400" b="1" dirty="0">
                <a:latin typeface="微软雅黑" panose="020B0503020204020204" pitchFamily="34" charset="-122"/>
                <a:ea typeface="微软雅黑" panose="020B0503020204020204" pitchFamily="34" charset="-122"/>
              </a:rPr>
              <a:t>：如磷酸肌酸、磷酸精氨酸。</a:t>
            </a:r>
          </a:p>
          <a:p>
            <a:pPr eaLnBrk="1" hangingPunct="1">
              <a:lnSpc>
                <a:spcPct val="150000"/>
              </a:lnSpc>
            </a:pPr>
            <a:r>
              <a:rPr lang="zh-CN" altLang="en-US" sz="2800" b="1" dirty="0">
                <a:solidFill>
                  <a:schemeClr val="accent2"/>
                </a:solidFill>
                <a:latin typeface="微软雅黑" panose="020B0503020204020204" pitchFamily="34" charset="-122"/>
                <a:ea typeface="微软雅黑" panose="020B0503020204020204" pitchFamily="34" charset="-122"/>
              </a:rPr>
              <a:t>硫脂键型高能化合物</a:t>
            </a:r>
            <a:r>
              <a:rPr lang="zh-CN" altLang="en-US" sz="2400" b="1" dirty="0">
                <a:latin typeface="微软雅黑" panose="020B0503020204020204" pitchFamily="34" charset="-122"/>
                <a:ea typeface="微软雅黑" panose="020B0503020204020204" pitchFamily="34" charset="-122"/>
              </a:rPr>
              <a:t>：如脂酰－</a:t>
            </a:r>
            <a:r>
              <a:rPr lang="en-US" altLang="zh-CN" sz="2400" b="1" dirty="0">
                <a:latin typeface="微软雅黑" panose="020B0503020204020204" pitchFamily="34" charset="-122"/>
                <a:ea typeface="微软雅黑" panose="020B0503020204020204" pitchFamily="34" charset="-122"/>
              </a:rPr>
              <a:t>CoA。</a:t>
            </a:r>
          </a:p>
          <a:p>
            <a:pPr eaLnBrk="1" hangingPunct="1">
              <a:lnSpc>
                <a:spcPct val="150000"/>
              </a:lnSpc>
            </a:pPr>
            <a:r>
              <a:rPr lang="zh-CN" altLang="en-US" sz="2800" b="1" dirty="0">
                <a:solidFill>
                  <a:schemeClr val="accent2"/>
                </a:solidFill>
                <a:latin typeface="微软雅黑" panose="020B0503020204020204" pitchFamily="34" charset="-122"/>
                <a:ea typeface="微软雅黑" panose="020B0503020204020204" pitchFamily="34" charset="-122"/>
              </a:rPr>
              <a:t>甲硫键型高能化合物</a:t>
            </a:r>
            <a:r>
              <a:rPr lang="zh-CN" altLang="en-US" sz="2400" b="1" dirty="0">
                <a:latin typeface="微软雅黑" panose="020B0503020204020204" pitchFamily="34" charset="-122"/>
                <a:ea typeface="微软雅黑" panose="020B0503020204020204" pitchFamily="34" charset="-122"/>
              </a:rPr>
              <a:t>：如</a:t>
            </a:r>
            <a:r>
              <a:rPr lang="en-US" altLang="zh-CN" sz="2400" b="1" dirty="0">
                <a:latin typeface="微软雅黑" panose="020B0503020204020204" pitchFamily="34" charset="-122"/>
                <a:ea typeface="微软雅黑" panose="020B0503020204020204" pitchFamily="34" charset="-122"/>
              </a:rPr>
              <a:t>S－</a:t>
            </a:r>
            <a:r>
              <a:rPr lang="zh-CN" altLang="en-US" sz="2400" b="1" dirty="0">
                <a:latin typeface="微软雅黑" panose="020B0503020204020204" pitchFamily="34" charset="-122"/>
                <a:ea typeface="微软雅黑" panose="020B0503020204020204" pitchFamily="34" charset="-122"/>
              </a:rPr>
              <a:t>腺苷蛋氨酸</a:t>
            </a:r>
            <a:endParaRPr lang="zh-CN" altLang="en-US" b="1" dirty="0">
              <a:latin typeface="微软雅黑" panose="020B0503020204020204" pitchFamily="34" charset="-122"/>
              <a:ea typeface="微软雅黑" panose="020B0503020204020204" pitchFamily="34" charset="-122"/>
            </a:endParaRPr>
          </a:p>
        </p:txBody>
      </p:sp>
      <p:sp>
        <p:nvSpPr>
          <p:cNvPr id="65540" name="Rectangle 4">
            <a:hlinkClick r:id="rId2" action="ppaction://hlinksldjump"/>
          </p:cNvPr>
          <p:cNvSpPr>
            <a:spLocks noChangeArrowheads="1"/>
          </p:cNvSpPr>
          <p:nvPr/>
        </p:nvSpPr>
        <p:spPr bwMode="auto">
          <a:xfrm>
            <a:off x="48006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节首</a:t>
            </a:r>
            <a:endParaRPr lang="zh-CN" altLang="en-US"/>
          </a:p>
        </p:txBody>
      </p:sp>
      <p:sp>
        <p:nvSpPr>
          <p:cNvPr id="65541" name="Rectangle 5">
            <a:hlinkClick r:id="" action="ppaction://hlinkshowjump?jump=firstslide"/>
          </p:cNvPr>
          <p:cNvSpPr>
            <a:spLocks noChangeArrowheads="1"/>
          </p:cNvSpPr>
          <p:nvPr/>
        </p:nvSpPr>
        <p:spPr bwMode="auto">
          <a:xfrm>
            <a:off x="64770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章首</a:t>
            </a:r>
            <a:endParaRPr lang="zh-CN" altLang="en-US"/>
          </a:p>
        </p:txBody>
      </p:sp>
    </p:spTree>
    <p:extLst>
      <p:ext uri="{BB962C8B-B14F-4D97-AF65-F5344CB8AC3E}">
        <p14:creationId xmlns:p14="http://schemas.microsoft.com/office/powerpoint/2010/main" val="623873702"/>
      </p:ext>
    </p:extLst>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39189" y="589568"/>
            <a:ext cx="7772400" cy="646331"/>
          </a:xfrm>
        </p:spPr>
        <p:txBody>
          <a:bodyPr lIns="91440" tIns="45720" rIns="91440" bIns="45720" anchor="t">
            <a:spAutoFit/>
          </a:bodyPr>
          <a:lstStyle/>
          <a:p>
            <a:pPr>
              <a:spcBef>
                <a:spcPct val="50000"/>
              </a:spcBef>
              <a:defRPr/>
            </a:pPr>
            <a:r>
              <a:rPr lang="en-US" altLang="zh-CN" sz="4000" b="1" dirty="0">
                <a:solidFill>
                  <a:schemeClr val="accent2"/>
                </a:solidFill>
                <a:latin typeface="微软雅黑" panose="020B0503020204020204" pitchFamily="34" charset="-122"/>
                <a:ea typeface="微软雅黑" panose="020B0503020204020204" pitchFamily="34" charset="-122"/>
              </a:rPr>
              <a:t>ATP</a:t>
            </a:r>
            <a:r>
              <a:rPr lang="zh-CN" altLang="en-US" sz="4000" b="1" dirty="0">
                <a:solidFill>
                  <a:schemeClr val="accent2"/>
                </a:solidFill>
                <a:latin typeface="微软雅黑" panose="020B0503020204020204" pitchFamily="34" charset="-122"/>
                <a:ea typeface="微软雅黑" panose="020B0503020204020204" pitchFamily="34" charset="-122"/>
              </a:rPr>
              <a:t>的生成与调节</a:t>
            </a:r>
          </a:p>
        </p:txBody>
      </p:sp>
      <p:sp>
        <p:nvSpPr>
          <p:cNvPr id="36867" name="Rectangle 3"/>
          <p:cNvSpPr>
            <a:spLocks noGrp="1" noChangeArrowheads="1"/>
          </p:cNvSpPr>
          <p:nvPr>
            <p:ph type="body" orient="vert" idx="1"/>
          </p:nvPr>
        </p:nvSpPr>
        <p:spPr>
          <a:xfrm>
            <a:off x="685800" y="1235899"/>
            <a:ext cx="7427422" cy="4114800"/>
          </a:xfrm>
        </p:spPr>
        <p:txBody>
          <a:bodyPr vert="horz">
            <a:noAutofit/>
          </a:bodyPr>
          <a:lstStyle/>
          <a:p>
            <a:pPr eaLnBrk="1" hangingPunct="1">
              <a:lnSpc>
                <a:spcPct val="120000"/>
              </a:lnSpc>
            </a:pPr>
            <a:r>
              <a:rPr lang="zh-CN" altLang="en-US" sz="2000" b="1" dirty="0">
                <a:solidFill>
                  <a:schemeClr val="accent4">
                    <a:lumMod val="60000"/>
                    <a:lumOff val="40000"/>
                  </a:schemeClr>
                </a:solidFill>
                <a:latin typeface="微软雅黑" panose="020B0503020204020204" pitchFamily="34" charset="-122"/>
                <a:ea typeface="微软雅黑" panose="020B0503020204020204" pitchFamily="34" charset="-122"/>
              </a:rPr>
              <a:t>底物水平磷酸化</a:t>
            </a:r>
          </a:p>
          <a:p>
            <a:pPr eaLnBrk="1" hangingPunct="1">
              <a:lnSpc>
                <a:spcPct val="120000"/>
              </a:lnSpc>
            </a:pPr>
            <a:r>
              <a:rPr lang="zh-CN" altLang="en-US" sz="2000" b="1" dirty="0">
                <a:solidFill>
                  <a:schemeClr val="accent4">
                    <a:lumMod val="60000"/>
                    <a:lumOff val="40000"/>
                  </a:schemeClr>
                </a:solidFill>
                <a:latin typeface="微软雅黑" panose="020B0503020204020204" pitchFamily="34" charset="-122"/>
                <a:ea typeface="微软雅黑" panose="020B0503020204020204" pitchFamily="34" charset="-122"/>
              </a:rPr>
              <a:t>氧化磷酸化</a:t>
            </a:r>
          </a:p>
          <a:p>
            <a:pPr eaLnBrk="1" hangingPunct="1">
              <a:lnSpc>
                <a:spcPct val="120000"/>
              </a:lnSpc>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氧化磷酸化的偶联部位</a:t>
            </a:r>
          </a:p>
          <a:p>
            <a:pPr algn="just" eaLnBrk="1" hangingPunct="1">
              <a:lnSpc>
                <a:spcPct val="120000"/>
              </a:lnSpc>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合成</a:t>
            </a:r>
            <a:r>
              <a:rPr lang="en-US" altLang="zh-CN" sz="2000" b="1" dirty="0">
                <a:latin typeface="微软雅黑" panose="020B0503020204020204" pitchFamily="34" charset="-122"/>
                <a:ea typeface="微软雅黑" panose="020B0503020204020204" pitchFamily="34" charset="-122"/>
              </a:rPr>
              <a:t>ATP</a:t>
            </a:r>
            <a:r>
              <a:rPr lang="zh-CN" altLang="en-US" sz="2000" b="1" dirty="0">
                <a:latin typeface="微软雅黑" panose="020B0503020204020204" pitchFamily="34" charset="-122"/>
                <a:ea typeface="微软雅黑" panose="020B0503020204020204" pitchFamily="34" charset="-122"/>
              </a:rPr>
              <a:t>的酶系</a:t>
            </a:r>
          </a:p>
          <a:p>
            <a:pPr algn="just" eaLnBrk="1" hangingPunct="1">
              <a:lnSpc>
                <a:spcPct val="120000"/>
              </a:lnSpc>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偶联机制</a:t>
            </a:r>
          </a:p>
          <a:p>
            <a:pPr algn="just" eaLnBrk="1" hangingPunct="1">
              <a:lnSpc>
                <a:spcPct val="120000"/>
              </a:lnSpc>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影响氧化磷酸化的因素</a:t>
            </a:r>
          </a:p>
          <a:p>
            <a:pPr algn="just" eaLnBrk="1" hangingPunct="1">
              <a:lnSpc>
                <a:spcPct val="120000"/>
              </a:lnSpc>
            </a:pPr>
            <a:r>
              <a:rPr lang="zh-CN" altLang="en-US" sz="2000" b="1" dirty="0">
                <a:solidFill>
                  <a:schemeClr val="accent4">
                    <a:lumMod val="60000"/>
                    <a:lumOff val="40000"/>
                  </a:schemeClr>
                </a:solidFill>
                <a:latin typeface="微软雅黑" panose="020B0503020204020204" pitchFamily="34" charset="-122"/>
                <a:ea typeface="微软雅黑" panose="020B0503020204020204" pitchFamily="34" charset="-122"/>
              </a:rPr>
              <a:t>线粒体外</a:t>
            </a:r>
            <a:r>
              <a:rPr lang="en-US" altLang="zh-CN" sz="2000" b="1" dirty="0">
                <a:solidFill>
                  <a:schemeClr val="accent4">
                    <a:lumMod val="60000"/>
                    <a:lumOff val="40000"/>
                  </a:schemeClr>
                </a:solidFill>
                <a:latin typeface="微软雅黑" panose="020B0503020204020204" pitchFamily="34" charset="-122"/>
                <a:ea typeface="微软雅黑" panose="020B0503020204020204" pitchFamily="34" charset="-122"/>
              </a:rPr>
              <a:t>NADH</a:t>
            </a:r>
            <a:r>
              <a:rPr lang="zh-CN" altLang="en-US" sz="2000" b="1" dirty="0">
                <a:solidFill>
                  <a:schemeClr val="accent4">
                    <a:lumMod val="60000"/>
                    <a:lumOff val="40000"/>
                  </a:schemeClr>
                </a:solidFill>
                <a:latin typeface="微软雅黑" panose="020B0503020204020204" pitchFamily="34" charset="-122"/>
                <a:ea typeface="微软雅黑" panose="020B0503020204020204" pitchFamily="34" charset="-122"/>
              </a:rPr>
              <a:t>的氧化磷酸化</a:t>
            </a:r>
          </a:p>
          <a:p>
            <a:pPr algn="just" eaLnBrk="1" hangingPunct="1">
              <a:lnSpc>
                <a:spcPct val="120000"/>
              </a:lnSpc>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异柠檬酸穿梭作用</a:t>
            </a:r>
          </a:p>
          <a:p>
            <a:pPr algn="just" eaLnBrk="1" hangingPunct="1">
              <a:lnSpc>
                <a:spcPct val="120000"/>
              </a:lnSpc>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磷酸甘油穿梭作用</a:t>
            </a:r>
          </a:p>
          <a:p>
            <a:pPr algn="just" eaLnBrk="1" hangingPunct="1">
              <a:lnSpc>
                <a:spcPct val="120000"/>
              </a:lnSpc>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苹果酸穿梭作用</a:t>
            </a:r>
          </a:p>
          <a:p>
            <a:pPr algn="just" eaLnBrk="1" hangingPunct="1">
              <a:lnSpc>
                <a:spcPct val="120000"/>
              </a:lnSpc>
            </a:pPr>
            <a:r>
              <a:rPr lang="zh-CN" altLang="en-US" sz="2000" b="1" dirty="0">
                <a:solidFill>
                  <a:schemeClr val="accent4">
                    <a:lumMod val="60000"/>
                    <a:lumOff val="40000"/>
                  </a:schemeClr>
                </a:solidFill>
                <a:latin typeface="微软雅黑" panose="020B0503020204020204" pitchFamily="34" charset="-122"/>
                <a:ea typeface="微软雅黑" panose="020B0503020204020204" pitchFamily="34" charset="-122"/>
              </a:rPr>
              <a:t>高能化合物的储存和转移利用</a:t>
            </a:r>
            <a:endParaRPr lang="zh-CN" altLang="en-US" sz="2000" b="1" dirty="0">
              <a:solidFill>
                <a:schemeClr val="accent4">
                  <a:lumMod val="60000"/>
                  <a:lumOff val="40000"/>
                </a:schemeClr>
              </a:solidFill>
              <a:latin typeface="微软雅黑" panose="020B0503020204020204" pitchFamily="34" charset="-122"/>
              <a:ea typeface="微软雅黑" panose="020B0503020204020204" pitchFamily="34" charset="-122"/>
              <a:hlinkClick r:id="rId2" action="ppaction://hlinksldjump">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268002286"/>
      </p:ext>
    </p:extLst>
  </p:cSld>
  <p:clrMapOvr>
    <a:masterClrMapping/>
  </p:clrMapOvr>
  <p:transition>
    <p:spli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28650" y="209117"/>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生物氧化的特点</a:t>
            </a:r>
            <a:endParaRPr lang="en-US" altLang="zh-CN" b="1" dirty="0">
              <a:solidFill>
                <a:schemeClr val="accent2"/>
              </a:solidFill>
              <a:latin typeface="微软雅黑" panose="020B0503020204020204" pitchFamily="34" charset="-122"/>
              <a:ea typeface="微软雅黑" panose="020B0503020204020204" pitchFamily="34" charset="-122"/>
            </a:endParaRPr>
          </a:p>
        </p:txBody>
      </p:sp>
      <p:sp>
        <p:nvSpPr>
          <p:cNvPr id="6147" name="Rectangle 3"/>
          <p:cNvSpPr>
            <a:spLocks noGrp="1" noChangeArrowheads="1"/>
          </p:cNvSpPr>
          <p:nvPr>
            <p:ph idx="1"/>
          </p:nvPr>
        </p:nvSpPr>
        <p:spPr>
          <a:xfrm>
            <a:off x="628650" y="2252741"/>
            <a:ext cx="7886700" cy="3857114"/>
          </a:xfrm>
        </p:spPr>
        <p:txBody>
          <a:bodyPr/>
          <a:lstStyle/>
          <a:p>
            <a:pPr eaLnBrk="1" hangingPunct="1">
              <a:lnSpc>
                <a:spcPct val="120000"/>
              </a:lnSpc>
              <a:buSzPct val="85000"/>
              <a:buFontTx/>
              <a:buBlip>
                <a:blip r:embed="rId2"/>
              </a:buBlip>
            </a:pPr>
            <a:r>
              <a:rPr lang="zh-CN" altLang="en-US" sz="2400" b="1" dirty="0">
                <a:latin typeface="微软雅黑" panose="020B0503020204020204" pitchFamily="34" charset="-122"/>
                <a:ea typeface="微软雅黑" panose="020B0503020204020204" pitchFamily="34" charset="-122"/>
              </a:rPr>
              <a:t>生物氧化的能量是</a:t>
            </a:r>
            <a:r>
              <a:rPr lang="zh-CN" altLang="en-US" sz="2400" b="1" dirty="0">
                <a:solidFill>
                  <a:srgbClr val="CC0000"/>
                </a:solidFill>
                <a:latin typeface="微软雅黑" panose="020B0503020204020204" pitchFamily="34" charset="-122"/>
                <a:ea typeface="微软雅黑" panose="020B0503020204020204" pitchFamily="34" charset="-122"/>
              </a:rPr>
              <a:t>逐步释放</a:t>
            </a:r>
            <a:r>
              <a:rPr lang="zh-CN" altLang="en-US" sz="2400" b="1" dirty="0">
                <a:latin typeface="微软雅黑" panose="020B0503020204020204" pitchFamily="34" charset="-122"/>
                <a:ea typeface="微软雅黑" panose="020B0503020204020204" pitchFamily="34" charset="-122"/>
              </a:rPr>
              <a:t>的</a:t>
            </a:r>
          </a:p>
          <a:p>
            <a:pPr eaLnBrk="1" hangingPunct="1">
              <a:lnSpc>
                <a:spcPct val="120000"/>
              </a:lnSpc>
              <a:buSzPct val="85000"/>
              <a:buFontTx/>
              <a:buBlip>
                <a:blip r:embed="rId2"/>
              </a:buBlip>
            </a:pPr>
            <a:r>
              <a:rPr lang="zh-CN" altLang="en-US" sz="2400" b="1" dirty="0">
                <a:latin typeface="微软雅黑" panose="020B0503020204020204" pitchFamily="34" charset="-122"/>
                <a:ea typeface="微软雅黑" panose="020B0503020204020204" pitchFamily="34" charset="-122"/>
              </a:rPr>
              <a:t>生物氧化过程产生的</a:t>
            </a:r>
            <a:r>
              <a:rPr lang="zh-CN" altLang="en-US" sz="2400" b="1" dirty="0">
                <a:solidFill>
                  <a:srgbClr val="CC0000"/>
                </a:solidFill>
                <a:latin typeface="微软雅黑" panose="020B0503020204020204" pitchFamily="34" charset="-122"/>
                <a:ea typeface="微软雅黑" panose="020B0503020204020204" pitchFamily="34" charset="-122"/>
              </a:rPr>
              <a:t>能量储存在高能化合物中，主要是</a:t>
            </a:r>
            <a:r>
              <a:rPr lang="en-US" altLang="zh-CN" sz="2400" b="1" dirty="0">
                <a:solidFill>
                  <a:srgbClr val="CC0000"/>
                </a:solidFill>
                <a:latin typeface="微软雅黑" panose="020B0503020204020204" pitchFamily="34" charset="-122"/>
                <a:ea typeface="微软雅黑" panose="020B0503020204020204" pitchFamily="34" charset="-122"/>
              </a:rPr>
              <a:t>ATP</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ATP</a:t>
            </a:r>
            <a:r>
              <a:rPr lang="zh-CN" altLang="en-US" sz="2400" b="1" dirty="0">
                <a:latin typeface="微软雅黑" panose="020B0503020204020204" pitchFamily="34" charset="-122"/>
                <a:ea typeface="微软雅黑" panose="020B0503020204020204" pitchFamily="34" charset="-122"/>
              </a:rPr>
              <a:t>中的能量可以通过水解而被释放出来，供给生物体的需能反应。</a:t>
            </a:r>
          </a:p>
          <a:p>
            <a:pPr eaLnBrk="1" hangingPunct="1">
              <a:lnSpc>
                <a:spcPct val="120000"/>
              </a:lnSpc>
              <a:buSzPct val="85000"/>
              <a:buFontTx/>
              <a:buBlip>
                <a:blip r:embed="rId2"/>
              </a:buBlip>
            </a:pPr>
            <a:r>
              <a:rPr lang="zh-CN" altLang="en-US" sz="2400" b="1" dirty="0">
                <a:latin typeface="微软雅黑" panose="020B0503020204020204" pitchFamily="34" charset="-122"/>
                <a:ea typeface="微软雅黑" panose="020B0503020204020204" pitchFamily="34" charset="-122"/>
              </a:rPr>
              <a:t>生物氧化具有严格的细胞内定位</a:t>
            </a:r>
          </a:p>
          <a:p>
            <a:pPr eaLnBrk="1" hangingPunct="1">
              <a:lnSpc>
                <a:spcPct val="120000"/>
              </a:lnSpc>
              <a:buSzPct val="85000"/>
              <a:buFontTx/>
              <a:buNone/>
            </a:pPr>
            <a:r>
              <a:rPr lang="zh-CN" altLang="en-US" sz="2400" b="1" dirty="0">
                <a:latin typeface="微软雅黑" panose="020B0503020204020204" pitchFamily="34" charset="-122"/>
                <a:ea typeface="微软雅黑" panose="020B0503020204020204" pitchFamily="34" charset="-122"/>
              </a:rPr>
              <a:t>           原核生物的生物氧化是在</a:t>
            </a:r>
            <a:r>
              <a:rPr lang="zh-CN" altLang="en-US" sz="2400" b="1" dirty="0">
                <a:solidFill>
                  <a:srgbClr val="CC0000"/>
                </a:solidFill>
                <a:latin typeface="微软雅黑" panose="020B0503020204020204" pitchFamily="34" charset="-122"/>
                <a:ea typeface="微软雅黑" panose="020B0503020204020204" pitchFamily="34" charset="-122"/>
              </a:rPr>
              <a:t>细胞膜</a:t>
            </a:r>
            <a:r>
              <a:rPr lang="zh-CN" altLang="en-US" sz="2400" b="1" dirty="0">
                <a:latin typeface="微软雅黑" panose="020B0503020204020204" pitchFamily="34" charset="-122"/>
                <a:ea typeface="微软雅黑" panose="020B0503020204020204" pitchFamily="34" charset="-122"/>
              </a:rPr>
              <a:t>上进行的，真核生物的生物氧化是在</a:t>
            </a:r>
            <a:r>
              <a:rPr lang="zh-CN" altLang="en-US" sz="2400" b="1" dirty="0">
                <a:solidFill>
                  <a:srgbClr val="CC0000"/>
                </a:solidFill>
                <a:latin typeface="微软雅黑" panose="020B0503020204020204" pitchFamily="34" charset="-122"/>
                <a:ea typeface="微软雅黑" panose="020B0503020204020204" pitchFamily="34" charset="-122"/>
              </a:rPr>
              <a:t>线粒体</a:t>
            </a:r>
            <a:r>
              <a:rPr lang="zh-CN" altLang="en-US" sz="2400" b="1" dirty="0">
                <a:latin typeface="微软雅黑" panose="020B0503020204020204" pitchFamily="34" charset="-122"/>
                <a:ea typeface="微软雅黑" panose="020B0503020204020204" pitchFamily="34" charset="-122"/>
              </a:rPr>
              <a:t>中进行的。</a:t>
            </a:r>
          </a:p>
        </p:txBody>
      </p:sp>
    </p:spTree>
    <p:extLst>
      <p:ext uri="{BB962C8B-B14F-4D97-AF65-F5344CB8AC3E}">
        <p14:creationId xmlns:p14="http://schemas.microsoft.com/office/powerpoint/2010/main" val="2517628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026"/>
          <p:cNvSpPr>
            <a:spLocks noGrp="1" noChangeArrowheads="1"/>
          </p:cNvSpPr>
          <p:nvPr>
            <p:ph type="title"/>
          </p:nvPr>
        </p:nvSpPr>
        <p:spPr>
          <a:xfrm>
            <a:off x="423949" y="543609"/>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底物水平磷酸化</a:t>
            </a:r>
          </a:p>
        </p:txBody>
      </p:sp>
      <p:sp>
        <p:nvSpPr>
          <p:cNvPr id="37891" name="Rectangle 1027"/>
          <p:cNvSpPr>
            <a:spLocks noGrp="1" noChangeArrowheads="1"/>
          </p:cNvSpPr>
          <p:nvPr>
            <p:ph type="body" orient="vert" idx="1"/>
          </p:nvPr>
        </p:nvSpPr>
        <p:spPr>
          <a:xfrm>
            <a:off x="685800" y="1981200"/>
            <a:ext cx="7772400" cy="3535363"/>
          </a:xfrm>
        </p:spPr>
        <p:txBody>
          <a:bodyPr vert="horz"/>
          <a:lstStyle/>
          <a:p>
            <a:pPr algn="just" eaLnBrk="1" hangingPunct="1">
              <a:lnSpc>
                <a:spcPct val="150000"/>
              </a:lnSpc>
              <a:buFont typeface="Wingdings" panose="05000000000000000000" pitchFamily="2" charset="2"/>
              <a:buNone/>
            </a:pPr>
            <a:r>
              <a:rPr lang="zh-CN" altLang="en-US" b="0" dirty="0">
                <a:solidFill>
                  <a:srgbClr val="FFCCFF"/>
                </a:solidFill>
                <a:latin typeface="Times New Roman" panose="02020603050405020304" pitchFamily="18" charset="0"/>
              </a:rPr>
              <a:t>    </a:t>
            </a:r>
            <a:r>
              <a:rPr lang="zh-CN" altLang="en-US" b="1" dirty="0">
                <a:solidFill>
                  <a:srgbClr val="FFCCFF"/>
                </a:solidFill>
                <a:latin typeface="微软雅黑" panose="020B0503020204020204" pitchFamily="34" charset="-122"/>
                <a:ea typeface="微软雅黑" panose="020B0503020204020204" pitchFamily="34" charset="-122"/>
              </a:rPr>
              <a:t>底物水平磷酸化</a:t>
            </a:r>
            <a:r>
              <a:rPr lang="zh-CN" altLang="en-US" b="1" dirty="0">
                <a:latin typeface="微软雅黑" panose="020B0503020204020204" pitchFamily="34" charset="-122"/>
                <a:ea typeface="微软雅黑" panose="020B0503020204020204" pitchFamily="34" charset="-122"/>
              </a:rPr>
              <a:t>是指代谢物在氧化分解过程中，有少数反应步骤由于脱氢或脱水而引起分子内部能量重新分布，形成了某些高能磷酸键，它可转移给</a:t>
            </a:r>
            <a:r>
              <a:rPr lang="en-US" altLang="zh-CN" b="1" dirty="0">
                <a:latin typeface="微软雅黑" panose="020B0503020204020204" pitchFamily="34" charset="-122"/>
                <a:ea typeface="微软雅黑" panose="020B0503020204020204" pitchFamily="34" charset="-122"/>
              </a:rPr>
              <a:t>ADP</a:t>
            </a:r>
            <a:r>
              <a:rPr lang="zh-CN" altLang="en-US" b="1" dirty="0">
                <a:latin typeface="微软雅黑" panose="020B0503020204020204" pitchFamily="34" charset="-122"/>
                <a:ea typeface="微软雅黑" panose="020B0503020204020204" pitchFamily="34" charset="-122"/>
              </a:rPr>
              <a:t>形成</a:t>
            </a:r>
            <a:r>
              <a:rPr lang="en-US" altLang="zh-CN" b="1" dirty="0">
                <a:latin typeface="微软雅黑" panose="020B0503020204020204" pitchFamily="34" charset="-122"/>
                <a:ea typeface="微软雅黑" panose="020B0503020204020204" pitchFamily="34" charset="-122"/>
              </a:rPr>
              <a:t>ATP</a:t>
            </a:r>
            <a:r>
              <a:rPr lang="zh-CN" altLang="en-US" b="1" dirty="0">
                <a:latin typeface="微软雅黑" panose="020B0503020204020204" pitchFamily="34" charset="-122"/>
                <a:ea typeface="微软雅黑" panose="020B0503020204020204" pitchFamily="34" charset="-122"/>
              </a:rPr>
              <a:t>的过程。</a:t>
            </a:r>
          </a:p>
          <a:p>
            <a:pPr eaLnBrk="1" hangingPunct="1"/>
            <a:endParaRPr lang="zh-CN" altLang="en-US" dirty="0">
              <a:solidFill>
                <a:schemeClr val="tx2"/>
              </a:solidFill>
            </a:endParaRPr>
          </a:p>
        </p:txBody>
      </p:sp>
      <p:sp>
        <p:nvSpPr>
          <p:cNvPr id="163844" name="Rectangle 1028">
            <a:hlinkClick r:id="rId2" action="ppaction://hlinksldjump"/>
          </p:cNvPr>
          <p:cNvSpPr>
            <a:spLocks noChangeArrowheads="1"/>
          </p:cNvSpPr>
          <p:nvPr/>
        </p:nvSpPr>
        <p:spPr bwMode="auto">
          <a:xfrm>
            <a:off x="46482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返回</a:t>
            </a:r>
            <a:endParaRPr lang="zh-CN" altLang="en-US"/>
          </a:p>
        </p:txBody>
      </p:sp>
    </p:spTree>
    <p:extLst>
      <p:ext uri="{BB962C8B-B14F-4D97-AF65-F5344CB8AC3E}">
        <p14:creationId xmlns:p14="http://schemas.microsoft.com/office/powerpoint/2010/main" val="473535407"/>
      </p:ext>
    </p:extLst>
  </p:cSld>
  <p:clrMapOvr>
    <a:masterClrMapping/>
  </p:clrMapOvr>
  <p:transition>
    <p:cover dir="l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453246" y="588183"/>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底物水平磷酸化</a:t>
            </a:r>
          </a:p>
        </p:txBody>
      </p:sp>
      <p:pic>
        <p:nvPicPr>
          <p:cNvPr id="38915"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39750" y="1590675"/>
            <a:ext cx="8208963" cy="2447925"/>
          </a:xfrm>
          <a:noFill/>
        </p:spPr>
      </p:pic>
      <p:pic>
        <p:nvPicPr>
          <p:cNvPr id="38916"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9750" y="4029075"/>
            <a:ext cx="8208963" cy="2447925"/>
          </a:xfrm>
          <a:noFill/>
        </p:spPr>
      </p:pic>
    </p:spTree>
    <p:extLst>
      <p:ext uri="{BB962C8B-B14F-4D97-AF65-F5344CB8AC3E}">
        <p14:creationId xmlns:p14="http://schemas.microsoft.com/office/powerpoint/2010/main" val="487722200"/>
      </p:ext>
    </p:extLst>
  </p:cSld>
  <p:clrMapOvr>
    <a:masterClrMapping/>
  </p:clrMapOvr>
  <p:transition>
    <p:comb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419793" y="554933"/>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底物水平磷酸化</a:t>
            </a:r>
          </a:p>
        </p:txBody>
      </p:sp>
      <p:pic>
        <p:nvPicPr>
          <p:cNvPr id="39939"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39750" y="1756844"/>
            <a:ext cx="8208963" cy="2366962"/>
          </a:xfrm>
          <a:noFill/>
        </p:spPr>
      </p:pic>
      <p:pic>
        <p:nvPicPr>
          <p:cNvPr id="39940"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9750" y="4005263"/>
            <a:ext cx="8208963" cy="2519362"/>
          </a:xfrm>
          <a:noFill/>
        </p:spPr>
      </p:pic>
    </p:spTree>
    <p:extLst>
      <p:ext uri="{BB962C8B-B14F-4D97-AF65-F5344CB8AC3E}">
        <p14:creationId xmlns:p14="http://schemas.microsoft.com/office/powerpoint/2010/main" val="2797477973"/>
      </p:ext>
    </p:extLst>
  </p:cSld>
  <p:clrMapOvr>
    <a:masterClrMapping/>
  </p:clrMapOvr>
  <p:transition>
    <p:checke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11480" y="571558"/>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氧化磷酸化的偶联部位</a:t>
            </a:r>
          </a:p>
        </p:txBody>
      </p:sp>
      <p:sp>
        <p:nvSpPr>
          <p:cNvPr id="40963" name="Rectangle 5"/>
          <p:cNvSpPr>
            <a:spLocks noGrp="1" noChangeArrowheads="1"/>
          </p:cNvSpPr>
          <p:nvPr>
            <p:ph type="body" idx="1"/>
          </p:nvPr>
        </p:nvSpPr>
        <p:spPr>
          <a:xfrm>
            <a:off x="628650" y="1679171"/>
            <a:ext cx="7886700" cy="4497792"/>
          </a:xfrm>
        </p:spPr>
        <p:txBody>
          <a:bodyPr/>
          <a:lstStyle/>
          <a:p>
            <a:pPr algn="just" eaLnBrk="1" hangingPunct="1">
              <a:lnSpc>
                <a:spcPts val="2400"/>
              </a:lnSpc>
              <a:buFont typeface="Wingdings" panose="05000000000000000000" pitchFamily="2" charset="2"/>
              <a:buNone/>
            </a:pPr>
            <a:r>
              <a:rPr lang="zh-CN" altLang="en-US" sz="2000" b="0" dirty="0">
                <a:latin typeface="Times New Roman" panose="02020603050405020304" pitchFamily="18" charset="0"/>
              </a:rPr>
              <a:t>          </a:t>
            </a:r>
            <a:r>
              <a:rPr lang="zh-CN" altLang="en-US" sz="2000" b="1" dirty="0">
                <a:latin typeface="微软雅黑" panose="020B0503020204020204" pitchFamily="34" charset="-122"/>
                <a:ea typeface="微软雅黑" panose="020B0503020204020204" pitchFamily="34" charset="-122"/>
              </a:rPr>
              <a:t>在呼吸链中，通过氧化磷酸化产生能量的有3个部位（见图）。在这3个部位，自由能的降低均足以满足由</a:t>
            </a:r>
            <a:r>
              <a:rPr lang="en-US" altLang="zh-CN" sz="2000" b="1" dirty="0">
                <a:latin typeface="微软雅黑" panose="020B0503020204020204" pitchFamily="34" charset="-122"/>
                <a:ea typeface="微软雅黑" panose="020B0503020204020204" pitchFamily="34" charset="-122"/>
              </a:rPr>
              <a:t>ADP</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Pi</a:t>
            </a:r>
            <a:r>
              <a:rPr lang="zh-CN" altLang="en-US" sz="2000" b="1" dirty="0">
                <a:latin typeface="微软雅黑" panose="020B0503020204020204" pitchFamily="34" charset="-122"/>
                <a:ea typeface="微软雅黑" panose="020B0503020204020204" pitchFamily="34" charset="-122"/>
              </a:rPr>
              <a:t>合成</a:t>
            </a:r>
            <a:r>
              <a:rPr lang="en-US" altLang="zh-CN" sz="2000" b="1" dirty="0">
                <a:latin typeface="微软雅黑" panose="020B0503020204020204" pitchFamily="34" charset="-122"/>
                <a:ea typeface="微软雅黑" panose="020B0503020204020204" pitchFamily="34" charset="-122"/>
              </a:rPr>
              <a:t>ATP</a:t>
            </a:r>
            <a:r>
              <a:rPr lang="zh-CN" altLang="en-US" sz="2000" b="1" dirty="0">
                <a:latin typeface="微软雅黑" panose="020B0503020204020204" pitchFamily="34" charset="-122"/>
                <a:ea typeface="微软雅黑" panose="020B0503020204020204" pitchFamily="34" charset="-122"/>
              </a:rPr>
              <a:t>所需的能量（7.3</a:t>
            </a:r>
            <a:r>
              <a:rPr lang="en-US" altLang="zh-CN" sz="2000" b="1" dirty="0">
                <a:latin typeface="微软雅黑" panose="020B0503020204020204" pitchFamily="34" charset="-122"/>
                <a:ea typeface="微软雅黑" panose="020B0503020204020204" pitchFamily="34" charset="-122"/>
              </a:rPr>
              <a:t>kcal</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000" b="1" dirty="0">
                <a:latin typeface="微软雅黑" panose="020B0503020204020204" pitchFamily="34" charset="-122"/>
                <a:ea typeface="微软雅黑" panose="020B0503020204020204" pitchFamily="34" charset="-122"/>
              </a:rPr>
              <a:t>mol</a:t>
            </a:r>
            <a:r>
              <a:rPr lang="en-US" altLang="zh-CN" sz="2000" b="1" baseline="30000" dirty="0">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从</a:t>
            </a:r>
            <a:r>
              <a:rPr lang="en-US" altLang="zh-CN" sz="2000" b="1" dirty="0">
                <a:latin typeface="微软雅黑" panose="020B0503020204020204" pitchFamily="34" charset="-122"/>
                <a:ea typeface="微软雅黑" panose="020B0503020204020204" pitchFamily="34" charset="-122"/>
              </a:rPr>
              <a:t>NADH</a:t>
            </a:r>
            <a:r>
              <a:rPr lang="zh-CN" altLang="en-US" sz="2000" b="1" dirty="0">
                <a:latin typeface="微软雅黑" panose="020B0503020204020204" pitchFamily="34" charset="-122"/>
                <a:ea typeface="微软雅黑" panose="020B0503020204020204" pitchFamily="34" charset="-122"/>
              </a:rPr>
              <a:t>来的一对电子传递到氧上，经过这3个偶联部位，生成</a:t>
            </a:r>
            <a:r>
              <a:rPr lang="zh-CN" altLang="en-US" sz="2000" b="1" dirty="0">
                <a:solidFill>
                  <a:srgbClr val="FFCCFF"/>
                </a:solidFill>
                <a:latin typeface="微软雅黑" panose="020B0503020204020204" pitchFamily="34" charset="-122"/>
                <a:ea typeface="微软雅黑" panose="020B0503020204020204" pitchFamily="34" charset="-122"/>
              </a:rPr>
              <a:t>3分子</a:t>
            </a:r>
            <a:r>
              <a:rPr lang="en-US" altLang="zh-CN" sz="2000" b="1" dirty="0">
                <a:solidFill>
                  <a:srgbClr val="FFCCFF"/>
                </a:solidFill>
                <a:latin typeface="微软雅黑" panose="020B0503020204020204" pitchFamily="34" charset="-122"/>
                <a:ea typeface="微软雅黑" panose="020B0503020204020204" pitchFamily="34" charset="-122"/>
              </a:rPr>
              <a:t>ATP</a:t>
            </a:r>
            <a:r>
              <a:rPr lang="en-US" altLang="zh-CN" sz="2000" b="1" dirty="0">
                <a:latin typeface="微软雅黑" panose="020B0503020204020204" pitchFamily="34" charset="-122"/>
                <a:ea typeface="微软雅黑" panose="020B0503020204020204" pitchFamily="34" charset="-122"/>
              </a:rPr>
              <a:t>。</a:t>
            </a:r>
          </a:p>
          <a:p>
            <a:pPr eaLnBrk="1" hangingPunct="1"/>
            <a:endParaRPr lang="zh-CN" altLang="en-US" dirty="0">
              <a:latin typeface="隶书" panose="02010509060101010101" pitchFamily="49" charset="-122"/>
              <a:ea typeface="隶书" panose="02010509060101010101" pitchFamily="49" charset="-122"/>
            </a:endParaRPr>
          </a:p>
        </p:txBody>
      </p:sp>
      <p:pic>
        <p:nvPicPr>
          <p:cNvPr id="40964" name="Picture 6" descr="Untitled-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287" y="3179618"/>
            <a:ext cx="6781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150584"/>
      </p:ext>
    </p:extLst>
  </p:cSld>
  <p:clrMapOvr>
    <a:masterClrMapping/>
  </p:clrMapOvr>
  <p:transition>
    <p:check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026"/>
          <p:cNvSpPr>
            <a:spLocks noGrp="1" noChangeArrowheads="1"/>
          </p:cNvSpPr>
          <p:nvPr>
            <p:ph type="title"/>
          </p:nvPr>
        </p:nvSpPr>
        <p:spPr>
          <a:xfrm>
            <a:off x="382386" y="588184"/>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偶联机制</a:t>
            </a:r>
          </a:p>
        </p:txBody>
      </p:sp>
      <p:sp>
        <p:nvSpPr>
          <p:cNvPr id="41987" name="Rectangle 1027"/>
          <p:cNvSpPr>
            <a:spLocks noGrp="1" noChangeArrowheads="1"/>
          </p:cNvSpPr>
          <p:nvPr>
            <p:ph type="body" idx="1"/>
          </p:nvPr>
        </p:nvSpPr>
        <p:spPr>
          <a:xfrm>
            <a:off x="685800" y="1828800"/>
            <a:ext cx="7848600" cy="3760788"/>
          </a:xfrm>
        </p:spPr>
        <p:txBody>
          <a:bodyPr/>
          <a:lstStyle/>
          <a:p>
            <a:pPr eaLnBrk="1" hangingPunct="1">
              <a:lnSpc>
                <a:spcPct val="150000"/>
              </a:lnSpc>
            </a:pPr>
            <a:r>
              <a:rPr lang="zh-CN" altLang="en-US" b="0" dirty="0">
                <a:latin typeface="隶书" panose="02010509060101010101" pitchFamily="49" charset="-122"/>
                <a:ea typeface="隶书" panose="02010509060101010101" pitchFamily="49" charset="-122"/>
              </a:rPr>
              <a:t> </a:t>
            </a:r>
            <a:r>
              <a:rPr lang="zh-CN" altLang="en-US" sz="2400" b="1" dirty="0">
                <a:latin typeface="微软雅黑" panose="020B0503020204020204" pitchFamily="34" charset="-122"/>
                <a:ea typeface="微软雅黑" panose="020B0503020204020204" pitchFamily="34" charset="-122"/>
              </a:rPr>
              <a:t>化学渗透偶联假说其要点如下：</a:t>
            </a:r>
          </a:p>
          <a:p>
            <a:pPr lvl="1" eaLnBrk="1" hangingPunct="1">
              <a:lnSpc>
                <a:spcPct val="150000"/>
              </a:lnSpc>
            </a:pPr>
            <a:r>
              <a:rPr lang="zh-CN" altLang="en-US" b="1" dirty="0">
                <a:latin typeface="微软雅黑" panose="020B0503020204020204" pitchFamily="34" charset="-122"/>
                <a:ea typeface="微软雅黑" panose="020B0503020204020204" pitchFamily="34" charset="-122"/>
              </a:rPr>
              <a:t>氧化和磷酸化之间是通过</a:t>
            </a:r>
            <a:r>
              <a:rPr lang="en-US" altLang="zh-CN" b="1" dirty="0">
                <a:latin typeface="微软雅黑" panose="020B0503020204020204" pitchFamily="34" charset="-122"/>
                <a:ea typeface="微软雅黑" panose="020B0503020204020204" pitchFamily="34" charset="-122"/>
              </a:rPr>
              <a:t>H</a:t>
            </a:r>
            <a:r>
              <a:rPr lang="en-US" altLang="zh-CN" b="1" baseline="30000"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的电化学梯度偶联起来的。</a:t>
            </a:r>
            <a:r>
              <a:rPr lang="en-US" altLang="zh-CN" b="1" dirty="0">
                <a:latin typeface="微软雅黑" panose="020B0503020204020204" pitchFamily="34" charset="-122"/>
                <a:ea typeface="微软雅黑" panose="020B0503020204020204" pitchFamily="34" charset="-122"/>
              </a:rPr>
              <a:t>H</a:t>
            </a:r>
            <a:r>
              <a:rPr lang="en-US" altLang="zh-CN" b="1" baseline="30000"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离子电化学梯度中就蕴藏了能量，这种能量即驱使</a:t>
            </a:r>
            <a:r>
              <a:rPr lang="en-US" altLang="zh-CN" b="1" dirty="0">
                <a:latin typeface="微软雅黑" panose="020B0503020204020204" pitchFamily="34" charset="-122"/>
                <a:ea typeface="微软雅黑" panose="020B0503020204020204" pitchFamily="34" charset="-122"/>
              </a:rPr>
              <a:t>ADP</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Pi</a:t>
            </a:r>
            <a:r>
              <a:rPr lang="zh-CN" altLang="en-US" b="1" dirty="0">
                <a:latin typeface="微软雅黑" panose="020B0503020204020204" pitchFamily="34" charset="-122"/>
                <a:ea typeface="微软雅黑" panose="020B0503020204020204" pitchFamily="34" charset="-122"/>
              </a:rPr>
              <a:t>形成</a:t>
            </a:r>
            <a:r>
              <a:rPr lang="en-US" altLang="zh-CN" b="1" dirty="0">
                <a:latin typeface="微软雅黑" panose="020B0503020204020204" pitchFamily="34" charset="-122"/>
                <a:ea typeface="微软雅黑" panose="020B0503020204020204" pitchFamily="34" charset="-122"/>
              </a:rPr>
              <a:t>ATP，</a:t>
            </a:r>
            <a:r>
              <a:rPr lang="zh-CN" altLang="en-US" b="1" dirty="0">
                <a:latin typeface="微软雅黑" panose="020B0503020204020204" pitchFamily="34" charset="-122"/>
                <a:ea typeface="微软雅黑" panose="020B0503020204020204" pitchFamily="34" charset="-122"/>
              </a:rPr>
              <a:t>这种</a:t>
            </a:r>
            <a:r>
              <a:rPr lang="en-US" altLang="zh-CN" b="1" dirty="0">
                <a:latin typeface="微软雅黑" panose="020B0503020204020204" pitchFamily="34" charset="-122"/>
                <a:ea typeface="微软雅黑" panose="020B0503020204020204" pitchFamily="34" charset="-122"/>
              </a:rPr>
              <a:t>ATP</a:t>
            </a:r>
            <a:r>
              <a:rPr lang="zh-CN" altLang="en-US" b="1" dirty="0">
                <a:latin typeface="微软雅黑" panose="020B0503020204020204" pitchFamily="34" charset="-122"/>
                <a:ea typeface="微软雅黑" panose="020B0503020204020204" pitchFamily="34" charset="-122"/>
              </a:rPr>
              <a:t>生成反应是在内膜内表面的</a:t>
            </a:r>
            <a:r>
              <a:rPr lang="en-US" altLang="zh-CN" b="1" dirty="0">
                <a:latin typeface="微软雅黑" panose="020B0503020204020204" pitchFamily="34" charset="-122"/>
                <a:ea typeface="微软雅黑" panose="020B0503020204020204" pitchFamily="34" charset="-122"/>
              </a:rPr>
              <a:t>F</a:t>
            </a:r>
            <a:r>
              <a:rPr lang="en-US" altLang="zh-CN" b="1" baseline="-25000" dirty="0">
                <a:latin typeface="微软雅黑" panose="020B0503020204020204" pitchFamily="34" charset="-122"/>
                <a:ea typeface="微软雅黑" panose="020B0503020204020204" pitchFamily="34" charset="-122"/>
              </a:rPr>
              <a:t>0</a:t>
            </a:r>
            <a:r>
              <a:rPr lang="en-US" altLang="zh-CN" b="1" dirty="0">
                <a:latin typeface="微软雅黑" panose="020B0503020204020204" pitchFamily="34" charset="-122"/>
                <a:ea typeface="微软雅黑" panose="020B0503020204020204" pitchFamily="34" charset="-122"/>
              </a:rPr>
              <a:t>－F</a:t>
            </a:r>
            <a:r>
              <a:rPr lang="en-US" altLang="zh-CN" b="1" baseline="-25000" dirty="0">
                <a:latin typeface="微软雅黑" panose="020B0503020204020204" pitchFamily="34" charset="-122"/>
                <a:ea typeface="微软雅黑" panose="020B0503020204020204" pitchFamily="34" charset="-122"/>
              </a:rPr>
              <a:t>1</a:t>
            </a:r>
            <a:r>
              <a:rPr lang="en-US" altLang="zh-CN" b="1" dirty="0">
                <a:latin typeface="微软雅黑" panose="020B0503020204020204" pitchFamily="34" charset="-122"/>
                <a:ea typeface="微软雅黑" panose="020B0503020204020204" pitchFamily="34" charset="-122"/>
              </a:rPr>
              <a:t>ATP</a:t>
            </a:r>
            <a:r>
              <a:rPr lang="zh-CN" altLang="en-US" b="1" dirty="0">
                <a:latin typeface="微软雅黑" panose="020B0503020204020204" pitchFamily="34" charset="-122"/>
                <a:ea typeface="微软雅黑" panose="020B0503020204020204" pitchFamily="34" charset="-122"/>
              </a:rPr>
              <a:t>酶复合体内进行的定向反应。</a:t>
            </a:r>
          </a:p>
        </p:txBody>
      </p:sp>
      <p:sp>
        <p:nvSpPr>
          <p:cNvPr id="108548" name="Rectangle 1028">
            <a:hlinkClick r:id="rId2" action="ppaction://hlinksldjump"/>
          </p:cNvPr>
          <p:cNvSpPr>
            <a:spLocks noChangeArrowheads="1"/>
          </p:cNvSpPr>
          <p:nvPr/>
        </p:nvSpPr>
        <p:spPr bwMode="auto">
          <a:xfrm>
            <a:off x="48006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返回</a:t>
            </a:r>
            <a:endParaRPr lang="zh-CN" altLang="en-US"/>
          </a:p>
        </p:txBody>
      </p:sp>
    </p:spTree>
    <p:extLst>
      <p:ext uri="{BB962C8B-B14F-4D97-AF65-F5344CB8AC3E}">
        <p14:creationId xmlns:p14="http://schemas.microsoft.com/office/powerpoint/2010/main" val="913638046"/>
      </p:ext>
    </p:extLst>
  </p:cSld>
  <p:clrMapOvr>
    <a:masterClrMapping/>
  </p:clrMapOvr>
  <p:transition>
    <p:split orient="vert"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28353" y="578244"/>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合成</a:t>
            </a:r>
            <a:r>
              <a:rPr lang="en-US" altLang="zh-CN" sz="4000" b="1" dirty="0">
                <a:solidFill>
                  <a:srgbClr val="FFCCFF"/>
                </a:solidFill>
                <a:latin typeface="微软雅黑" panose="020B0503020204020204" pitchFamily="34" charset="-122"/>
                <a:ea typeface="微软雅黑" panose="020B0503020204020204" pitchFamily="34" charset="-122"/>
              </a:rPr>
              <a:t>ATP</a:t>
            </a:r>
            <a:r>
              <a:rPr lang="zh-CN" altLang="en-US" sz="4000" b="1" dirty="0">
                <a:solidFill>
                  <a:srgbClr val="FFCCFF"/>
                </a:solidFill>
                <a:latin typeface="微软雅黑" panose="020B0503020204020204" pitchFamily="34" charset="-122"/>
                <a:ea typeface="微软雅黑" panose="020B0503020204020204" pitchFamily="34" charset="-122"/>
              </a:rPr>
              <a:t>的酶系</a:t>
            </a:r>
          </a:p>
        </p:txBody>
      </p:sp>
      <p:sp>
        <p:nvSpPr>
          <p:cNvPr id="43011" name="Rectangle 3"/>
          <p:cNvSpPr>
            <a:spLocks noGrp="1" noChangeArrowheads="1"/>
          </p:cNvSpPr>
          <p:nvPr>
            <p:ph type="body" idx="1"/>
          </p:nvPr>
        </p:nvSpPr>
        <p:spPr>
          <a:xfrm>
            <a:off x="4384790" y="2352587"/>
            <a:ext cx="4184419" cy="3087196"/>
          </a:xfrm>
        </p:spPr>
        <p:txBody>
          <a:bodyPr/>
          <a:lstStyle/>
          <a:p>
            <a:pPr eaLnBrk="1" hangingPunct="1">
              <a:lnSpc>
                <a:spcPct val="120000"/>
              </a:lnSpc>
              <a:buFont typeface="Wingdings" panose="05000000000000000000" pitchFamily="2" charset="2"/>
              <a:buNone/>
            </a:pPr>
            <a:r>
              <a:rPr lang="zh-CN" altLang="en-US" sz="2000" b="0" dirty="0">
                <a:latin typeface="Times New Roman" panose="02020603050405020304" pitchFamily="18" charset="0"/>
              </a:rPr>
              <a:t>         </a:t>
            </a:r>
            <a:r>
              <a:rPr lang="zh-CN" altLang="en-US" sz="2000" b="1" dirty="0">
                <a:latin typeface="微软雅黑" panose="020B0503020204020204" pitchFamily="34" charset="-122"/>
                <a:ea typeface="微软雅黑" panose="020B0503020204020204" pitchFamily="34" charset="-122"/>
              </a:rPr>
              <a:t>镶嵌在线粒体内膜上合成</a:t>
            </a:r>
            <a:r>
              <a:rPr lang="en-US" altLang="zh-CN" sz="2000" b="1" dirty="0">
                <a:latin typeface="微软雅黑" panose="020B0503020204020204" pitchFamily="34" charset="-122"/>
                <a:ea typeface="微软雅黑" panose="020B0503020204020204" pitchFamily="34" charset="-122"/>
              </a:rPr>
              <a:t>ATP</a:t>
            </a:r>
            <a:r>
              <a:rPr lang="zh-CN" altLang="en-US" sz="2000" b="1" dirty="0">
                <a:latin typeface="微软雅黑" panose="020B0503020204020204" pitchFamily="34" charset="-122"/>
                <a:ea typeface="微软雅黑" panose="020B0503020204020204" pitchFamily="34" charset="-122"/>
              </a:rPr>
              <a:t>的酶系是一个复合物，称为</a:t>
            </a:r>
            <a:r>
              <a:rPr lang="en-US" altLang="zh-CN" sz="2000" b="1" dirty="0">
                <a:latin typeface="微软雅黑" panose="020B0503020204020204" pitchFamily="34" charset="-122"/>
                <a:ea typeface="微软雅黑" panose="020B0503020204020204" pitchFamily="34" charset="-122"/>
              </a:rPr>
              <a:t>ATP</a:t>
            </a:r>
            <a:r>
              <a:rPr lang="zh-CN" altLang="en-US" sz="2000" b="1" dirty="0">
                <a:latin typeface="微软雅黑" panose="020B0503020204020204" pitchFamily="34" charset="-122"/>
                <a:ea typeface="微软雅黑" panose="020B0503020204020204" pitchFamily="34" charset="-122"/>
              </a:rPr>
              <a:t>合成酶或称</a:t>
            </a:r>
            <a:r>
              <a:rPr lang="en-US" altLang="zh-CN" sz="2000" b="1" dirty="0">
                <a:latin typeface="微软雅黑" panose="020B0503020204020204" pitchFamily="34" charset="-122"/>
                <a:ea typeface="微软雅黑" panose="020B0503020204020204" pitchFamily="34" charset="-122"/>
              </a:rPr>
              <a:t>F</a:t>
            </a:r>
            <a:r>
              <a:rPr lang="en-US" altLang="zh-CN" sz="2000" b="1" baseline="-25000" dirty="0">
                <a:latin typeface="微软雅黑" panose="020B0503020204020204" pitchFamily="34" charset="-122"/>
                <a:ea typeface="微软雅黑" panose="020B0503020204020204" pitchFamily="34" charset="-122"/>
              </a:rPr>
              <a:t>0</a:t>
            </a:r>
            <a:r>
              <a:rPr lang="en-US" altLang="zh-CN" sz="2000" b="1" dirty="0">
                <a:latin typeface="微软雅黑" panose="020B0503020204020204" pitchFamily="34" charset="-122"/>
                <a:ea typeface="微软雅黑" panose="020B0503020204020204" pitchFamily="34" charset="-122"/>
              </a:rPr>
              <a:t>－F</a:t>
            </a:r>
            <a:r>
              <a:rPr lang="en-US" altLang="zh-CN" sz="2000" b="1" baseline="-25000" dirty="0">
                <a:latin typeface="微软雅黑" panose="020B0503020204020204" pitchFamily="34" charset="-122"/>
                <a:ea typeface="微软雅黑" panose="020B0503020204020204" pitchFamily="34" charset="-122"/>
              </a:rPr>
              <a:t>1</a:t>
            </a:r>
            <a:r>
              <a:rPr lang="en-US" altLang="zh-CN" sz="2000" b="1" dirty="0">
                <a:latin typeface="微软雅黑" panose="020B0503020204020204" pitchFamily="34" charset="-122"/>
                <a:ea typeface="微软雅黑" panose="020B0503020204020204" pitchFamily="34" charset="-122"/>
              </a:rPr>
              <a:t>ATP</a:t>
            </a:r>
            <a:r>
              <a:rPr lang="zh-CN" altLang="en-US" sz="2000" b="1" dirty="0">
                <a:latin typeface="微软雅黑" panose="020B0503020204020204" pitchFamily="34" charset="-122"/>
                <a:ea typeface="微软雅黑" panose="020B0503020204020204" pitchFamily="34" charset="-122"/>
              </a:rPr>
              <a:t>酶。它由两个主要部分</a:t>
            </a:r>
            <a:r>
              <a:rPr lang="en-US" altLang="zh-CN" sz="2000" b="1" dirty="0">
                <a:latin typeface="微软雅黑" panose="020B0503020204020204" pitchFamily="34" charset="-122"/>
                <a:ea typeface="微软雅黑" panose="020B0503020204020204" pitchFamily="34" charset="-122"/>
              </a:rPr>
              <a:t>F</a:t>
            </a:r>
            <a:r>
              <a:rPr lang="en-US" altLang="zh-CN" sz="2000" b="1" baseline="-25000"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F</a:t>
            </a:r>
            <a:r>
              <a:rPr lang="en-US" altLang="zh-CN" sz="2000" b="1" baseline="-25000"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再加柄连接而构成。</a:t>
            </a:r>
            <a:r>
              <a:rPr lang="en-US" altLang="zh-CN" sz="2000" b="1" dirty="0">
                <a:latin typeface="微软雅黑" panose="020B0503020204020204" pitchFamily="34" charset="-122"/>
                <a:ea typeface="微软雅黑" panose="020B0503020204020204" pitchFamily="34" charset="-122"/>
              </a:rPr>
              <a:t>F</a:t>
            </a:r>
            <a:r>
              <a:rPr lang="en-US" altLang="zh-CN" sz="2000" b="1" baseline="-25000"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即偶联因子，呈球形，通过一个柄（由蛋白质组成）接到包埋在线粒体内膜的柄底</a:t>
            </a:r>
            <a:r>
              <a:rPr lang="en-US" altLang="zh-CN" sz="2000" b="1" dirty="0">
                <a:latin typeface="微软雅黑" panose="020B0503020204020204" pitchFamily="34" charset="-122"/>
                <a:ea typeface="微软雅黑" panose="020B0503020204020204" pitchFamily="34" charset="-122"/>
              </a:rPr>
              <a:t>F</a:t>
            </a:r>
            <a:r>
              <a:rPr lang="en-US" altLang="zh-CN" sz="2000" b="1" baseline="-25000"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上，故又称</a:t>
            </a:r>
            <a:r>
              <a:rPr lang="zh-CN" altLang="en-US" sz="2000" b="1" dirty="0">
                <a:solidFill>
                  <a:srgbClr val="FFCCFF"/>
                </a:solidFill>
                <a:latin typeface="微软雅黑" panose="020B0503020204020204" pitchFamily="34" charset="-122"/>
                <a:ea typeface="微软雅黑" panose="020B0503020204020204" pitchFamily="34" charset="-122"/>
              </a:rPr>
              <a:t>三联体</a:t>
            </a:r>
            <a:r>
              <a:rPr lang="zh-CN" altLang="en-US" sz="2000" b="1" dirty="0">
                <a:latin typeface="微软雅黑" panose="020B0503020204020204" pitchFamily="34" charset="-122"/>
                <a:ea typeface="微软雅黑" panose="020B0503020204020204" pitchFamily="34" charset="-122"/>
              </a:rPr>
              <a:t>。</a:t>
            </a:r>
          </a:p>
          <a:p>
            <a:pPr eaLnBrk="1" hangingPunct="1"/>
            <a:endParaRPr lang="zh-CN" altLang="en-US" b="0" dirty="0">
              <a:latin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810318" y="2352587"/>
            <a:ext cx="3333750" cy="3133725"/>
          </a:xfrm>
          <a:prstGeom prst="rect">
            <a:avLst/>
          </a:prstGeom>
        </p:spPr>
      </p:pic>
    </p:spTree>
    <p:extLst>
      <p:ext uri="{BB962C8B-B14F-4D97-AF65-F5344CB8AC3E}">
        <p14:creationId xmlns:p14="http://schemas.microsoft.com/office/powerpoint/2010/main" val="3459551841"/>
      </p:ext>
    </p:extLst>
  </p:cSld>
  <p:clrMapOvr>
    <a:masterClrMapping/>
  </p:clrMapOvr>
  <p:transition>
    <p:cover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5"/>
          <p:cNvSpPr>
            <a:spLocks noGrp="1" noChangeArrowheads="1"/>
          </p:cNvSpPr>
          <p:nvPr>
            <p:ph type="title"/>
          </p:nvPr>
        </p:nvSpPr>
        <p:spPr>
          <a:xfrm>
            <a:off x="721519" y="588183"/>
            <a:ext cx="7772400" cy="646331"/>
          </a:xfrm>
        </p:spPr>
        <p:txBody>
          <a:bodyPr lIns="91440" tIns="45720" rIns="91440" bIns="45720" anchor="t">
            <a:spAutoFit/>
          </a:bodyPr>
          <a:lstStyle/>
          <a:p>
            <a:pPr algn="ct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合成</a:t>
            </a:r>
            <a:r>
              <a:rPr lang="en-US" altLang="zh-CN" sz="4000" b="1" dirty="0">
                <a:solidFill>
                  <a:srgbClr val="FFCCFF"/>
                </a:solidFill>
                <a:latin typeface="微软雅黑" panose="020B0503020204020204" pitchFamily="34" charset="-122"/>
                <a:ea typeface="微软雅黑" panose="020B0503020204020204" pitchFamily="34" charset="-122"/>
              </a:rPr>
              <a:t>ATP</a:t>
            </a:r>
            <a:r>
              <a:rPr lang="zh-CN" altLang="en-US" sz="4000" b="1" dirty="0">
                <a:solidFill>
                  <a:srgbClr val="FFCCFF"/>
                </a:solidFill>
                <a:latin typeface="微软雅黑" panose="020B0503020204020204" pitchFamily="34" charset="-122"/>
                <a:ea typeface="微软雅黑" panose="020B0503020204020204" pitchFamily="34" charset="-122"/>
              </a:rPr>
              <a:t>的酶系</a:t>
            </a:r>
          </a:p>
        </p:txBody>
      </p:sp>
      <p:pic>
        <p:nvPicPr>
          <p:cNvPr id="45059" name="Picture 4">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825" y="1628775"/>
            <a:ext cx="8713788" cy="4895850"/>
          </a:xfrm>
        </p:spPr>
      </p:pic>
    </p:spTree>
    <p:extLst>
      <p:ext uri="{BB962C8B-B14F-4D97-AF65-F5344CB8AC3E}">
        <p14:creationId xmlns:p14="http://schemas.microsoft.com/office/powerpoint/2010/main" val="2070030617"/>
      </p:ext>
    </p:extLst>
  </p:cSld>
  <p:clrMapOvr>
    <a:masterClrMapping/>
  </p:clrMapOvr>
  <p:transition>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86542" y="629116"/>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影响氧化磷酸化的因素</a:t>
            </a:r>
          </a:p>
        </p:txBody>
      </p:sp>
      <p:sp>
        <p:nvSpPr>
          <p:cNvPr id="46083" name="Rectangle 3"/>
          <p:cNvSpPr>
            <a:spLocks noGrp="1" noChangeArrowheads="1"/>
          </p:cNvSpPr>
          <p:nvPr>
            <p:ph type="body" idx="1"/>
          </p:nvPr>
        </p:nvSpPr>
        <p:spPr/>
        <p:txBody>
          <a:bodyPr/>
          <a:lstStyle/>
          <a:p>
            <a:pPr eaLnBrk="1" hangingPunct="1"/>
            <a:r>
              <a:rPr lang="zh-CN" altLang="en-US" b="1" dirty="0">
                <a:solidFill>
                  <a:schemeClr val="tx2"/>
                </a:solidFill>
                <a:latin typeface="微软雅黑" panose="020B0503020204020204" pitchFamily="34" charset="-122"/>
                <a:ea typeface="微软雅黑" panose="020B0503020204020204" pitchFamily="34" charset="-122"/>
              </a:rPr>
              <a:t>激素的调节</a:t>
            </a:r>
            <a:endParaRPr lang="zh-CN" altLang="en-US" sz="2800" b="1" dirty="0">
              <a:latin typeface="微软雅黑" panose="020B0503020204020204" pitchFamily="34" charset="-122"/>
              <a:ea typeface="微软雅黑" panose="020B0503020204020204" pitchFamily="34" charset="-122"/>
            </a:endParaRPr>
          </a:p>
          <a:p>
            <a:pPr algn="just" eaLnBrk="1" hangingPunct="1">
              <a:buFont typeface="Wingdings" panose="05000000000000000000" pitchFamily="2" charset="2"/>
              <a:buNone/>
            </a:pPr>
            <a:r>
              <a:rPr lang="zh-CN" altLang="en-US" sz="28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甲状腺激素能促进线粒体的氧化磷酸化，增加</a:t>
            </a:r>
            <a:r>
              <a:rPr lang="en-US" altLang="zh-CN" sz="2400" b="1" dirty="0">
                <a:latin typeface="微软雅黑" panose="020B0503020204020204" pitchFamily="34" charset="-122"/>
                <a:ea typeface="微软雅黑" panose="020B0503020204020204" pitchFamily="34" charset="-122"/>
              </a:rPr>
              <a:t>ATP</a:t>
            </a:r>
            <a:r>
              <a:rPr lang="zh-CN" altLang="en-US" sz="2400" b="1" dirty="0">
                <a:latin typeface="微软雅黑" panose="020B0503020204020204" pitchFamily="34" charset="-122"/>
                <a:ea typeface="微软雅黑" panose="020B0503020204020204" pitchFamily="34" charset="-122"/>
              </a:rPr>
              <a:t>的形成</a:t>
            </a:r>
            <a:r>
              <a:rPr lang="zh-CN" altLang="en-US" sz="2800" b="1" dirty="0">
                <a:latin typeface="微软雅黑" panose="020B0503020204020204" pitchFamily="34" charset="-122"/>
                <a:ea typeface="微软雅黑" panose="020B0503020204020204" pitchFamily="34" charset="-122"/>
              </a:rPr>
              <a:t>。</a:t>
            </a:r>
          </a:p>
          <a:p>
            <a:pPr algn="just" eaLnBrk="1" hangingPunct="1"/>
            <a:r>
              <a:rPr lang="zh-CN" altLang="en-US" b="1" dirty="0">
                <a:solidFill>
                  <a:schemeClr val="tx2"/>
                </a:solidFill>
                <a:latin typeface="微软雅黑" panose="020B0503020204020204" pitchFamily="34" charset="-122"/>
                <a:ea typeface="微软雅黑" panose="020B0503020204020204" pitchFamily="34" charset="-122"/>
                <a:hlinkClick r:id="rId2" action="ppaction://hlinksldjump"/>
              </a:rPr>
              <a:t>抑制剂的作用</a:t>
            </a:r>
            <a:r>
              <a:rPr lang="zh-CN" altLang="en-US" b="1" dirty="0">
                <a:latin typeface="微软雅黑" panose="020B0503020204020204" pitchFamily="34" charset="-122"/>
                <a:ea typeface="微软雅黑" panose="020B0503020204020204" pitchFamily="34" charset="-122"/>
                <a:hlinkClick r:id="rId2" action="ppaction://hlinksldjump"/>
              </a:rPr>
              <a:t> </a:t>
            </a:r>
            <a:endParaRPr lang="zh-CN" altLang="en-US" sz="2800" b="1" dirty="0">
              <a:latin typeface="微软雅黑" panose="020B0503020204020204" pitchFamily="34" charset="-122"/>
              <a:ea typeface="微软雅黑" panose="020B0503020204020204" pitchFamily="34" charset="-122"/>
            </a:endParaRPr>
          </a:p>
          <a:p>
            <a:pPr algn="just" eaLnBrk="1" hangingPunct="1"/>
            <a:r>
              <a:rPr lang="en-US" altLang="zh-CN" b="1" dirty="0">
                <a:solidFill>
                  <a:schemeClr val="tx2"/>
                </a:solidFill>
                <a:latin typeface="微软雅黑" panose="020B0503020204020204" pitchFamily="34" charset="-122"/>
                <a:ea typeface="微软雅黑" panose="020B0503020204020204" pitchFamily="34" charset="-122"/>
              </a:rPr>
              <a:t>ATP/ADP</a:t>
            </a:r>
            <a:r>
              <a:rPr lang="zh-CN" altLang="en-US" b="1" dirty="0">
                <a:solidFill>
                  <a:schemeClr val="tx2"/>
                </a:solidFill>
                <a:latin typeface="微软雅黑" panose="020B0503020204020204" pitchFamily="34" charset="-122"/>
                <a:ea typeface="微软雅黑" panose="020B0503020204020204" pitchFamily="34" charset="-122"/>
              </a:rPr>
              <a:t>比值的影响</a:t>
            </a:r>
            <a:endParaRPr lang="zh-CN" altLang="en-US" sz="2800" b="1" dirty="0">
              <a:latin typeface="微软雅黑" panose="020B0503020204020204" pitchFamily="34" charset="-122"/>
              <a:ea typeface="微软雅黑" panose="020B0503020204020204" pitchFamily="34" charset="-122"/>
            </a:endParaRPr>
          </a:p>
          <a:p>
            <a:pPr algn="just" eaLnBrk="1" hangingPunct="1">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氧化磷酸化主要受细胞对能量需求的调节。</a:t>
            </a:r>
          </a:p>
          <a:p>
            <a:pPr eaLnBrk="1" hangingPunct="1"/>
            <a:endParaRPr lang="zh-CN" altLang="en-US" sz="2400" b="0" dirty="0">
              <a:latin typeface="宋体" panose="02010600030101010101" pitchFamily="2" charset="-122"/>
            </a:endParaRPr>
          </a:p>
        </p:txBody>
      </p:sp>
      <p:sp>
        <p:nvSpPr>
          <p:cNvPr id="71684" name="Rectangle 4">
            <a:hlinkClick r:id="rId3" action="ppaction://hlinksldjump"/>
          </p:cNvPr>
          <p:cNvSpPr>
            <a:spLocks noChangeArrowheads="1"/>
          </p:cNvSpPr>
          <p:nvPr/>
        </p:nvSpPr>
        <p:spPr bwMode="auto">
          <a:xfrm>
            <a:off x="45720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返回</a:t>
            </a:r>
            <a:endParaRPr lang="zh-CN" altLang="en-US"/>
          </a:p>
        </p:txBody>
      </p:sp>
    </p:spTree>
    <p:extLst>
      <p:ext uri="{BB962C8B-B14F-4D97-AF65-F5344CB8AC3E}">
        <p14:creationId xmlns:p14="http://schemas.microsoft.com/office/powerpoint/2010/main" val="3390961714"/>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36419" y="582920"/>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抑制剂的作用</a:t>
            </a:r>
          </a:p>
        </p:txBody>
      </p:sp>
      <p:sp>
        <p:nvSpPr>
          <p:cNvPr id="47107" name="Rectangle 3"/>
          <p:cNvSpPr>
            <a:spLocks noGrp="1" noChangeArrowheads="1"/>
          </p:cNvSpPr>
          <p:nvPr>
            <p:ph type="body" idx="1"/>
          </p:nvPr>
        </p:nvSpPr>
        <p:spPr>
          <a:xfrm>
            <a:off x="628650" y="1229251"/>
            <a:ext cx="7886700" cy="5341231"/>
          </a:xfrm>
        </p:spPr>
        <p:txBody>
          <a:bodyPr>
            <a:normAutofit fontScale="77500" lnSpcReduction="20000"/>
          </a:bodyPr>
          <a:lstStyle/>
          <a:p>
            <a:pPr eaLnBrk="1" hangingPunct="1">
              <a:lnSpc>
                <a:spcPct val="120000"/>
              </a:lnSpc>
            </a:pPr>
            <a:r>
              <a:rPr lang="zh-CN" altLang="en-US" b="1" dirty="0">
                <a:latin typeface="微软雅黑" panose="020B0503020204020204" pitchFamily="34" charset="-122"/>
                <a:ea typeface="微软雅黑" panose="020B0503020204020204" pitchFamily="34" charset="-122"/>
              </a:rPr>
              <a:t>通过抑制电子传递而抑制氧化磷酸化</a:t>
            </a:r>
            <a:endParaRPr lang="zh-CN" altLang="en-US" sz="2800" b="1" dirty="0">
              <a:latin typeface="微软雅黑" panose="020B0503020204020204" pitchFamily="34" charset="-122"/>
              <a:ea typeface="微软雅黑" panose="020B0503020204020204" pitchFamily="34" charset="-122"/>
            </a:endParaRPr>
          </a:p>
          <a:p>
            <a:pPr algn="just" eaLnBrk="1" hangingPunct="1">
              <a:lnSpc>
                <a:spcPct val="120000"/>
              </a:lnSpc>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   如阿的平、阿米妥、鱼藤酮、抗霉素</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一氧化碳和氰化物等均因能抑制呼吸链而抑制氧化磷酸化（如图）</a:t>
            </a:r>
          </a:p>
          <a:p>
            <a:pPr algn="just" eaLnBrk="1" hangingPunct="1">
              <a:lnSpc>
                <a:spcPct val="120000"/>
              </a:lnSpc>
            </a:pPr>
            <a:endParaRPr lang="zh-CN" altLang="en-US" b="0" dirty="0">
              <a:latin typeface="宋体" panose="02010600030101010101" pitchFamily="2" charset="-122"/>
            </a:endParaRPr>
          </a:p>
          <a:p>
            <a:pPr algn="just" eaLnBrk="1" hangingPunct="1">
              <a:lnSpc>
                <a:spcPct val="120000"/>
              </a:lnSpc>
            </a:pPr>
            <a:endParaRPr lang="zh-CN" altLang="en-US" b="0" dirty="0">
              <a:latin typeface="宋体" panose="02010600030101010101" pitchFamily="2" charset="-122"/>
            </a:endParaRPr>
          </a:p>
          <a:p>
            <a:pPr algn="just" eaLnBrk="1" hangingPunct="1">
              <a:lnSpc>
                <a:spcPct val="120000"/>
              </a:lnSpc>
            </a:pPr>
            <a:endParaRPr lang="en-US" altLang="zh-CN" b="0" dirty="0">
              <a:latin typeface="宋体" panose="02010600030101010101" pitchFamily="2" charset="-122"/>
            </a:endParaRPr>
          </a:p>
          <a:p>
            <a:pPr algn="just" eaLnBrk="1" hangingPunct="1">
              <a:lnSpc>
                <a:spcPct val="120000"/>
              </a:lnSpc>
            </a:pPr>
            <a:endParaRPr lang="en-US" altLang="zh-CN" dirty="0">
              <a:latin typeface="宋体" panose="02010600030101010101" pitchFamily="2" charset="-122"/>
            </a:endParaRPr>
          </a:p>
          <a:p>
            <a:pPr algn="just" eaLnBrk="1" hangingPunct="1">
              <a:lnSpc>
                <a:spcPct val="120000"/>
              </a:lnSpc>
            </a:pPr>
            <a:endParaRPr lang="zh-CN" altLang="en-US" b="0" dirty="0">
              <a:latin typeface="宋体" panose="02010600030101010101" pitchFamily="2" charset="-122"/>
            </a:endParaRPr>
          </a:p>
          <a:p>
            <a:pPr algn="just" eaLnBrk="1" hangingPunct="1">
              <a:lnSpc>
                <a:spcPct val="120000"/>
              </a:lnSpc>
            </a:pPr>
            <a:r>
              <a:rPr lang="zh-CN" altLang="en-US" sz="3800" b="1" dirty="0">
                <a:latin typeface="微软雅黑" panose="020B0503020204020204" pitchFamily="34" charset="-122"/>
                <a:ea typeface="微软雅黑" panose="020B0503020204020204" pitchFamily="34" charset="-122"/>
              </a:rPr>
              <a:t>解偶联剂</a:t>
            </a:r>
          </a:p>
          <a:p>
            <a:pPr eaLnBrk="1" hangingPunct="1">
              <a:lnSpc>
                <a:spcPct val="120000"/>
              </a:lnSpc>
            </a:pPr>
            <a:r>
              <a:rPr lang="en-US" altLang="zh-CN" sz="3800" b="1" dirty="0">
                <a:latin typeface="微软雅黑" panose="020B0503020204020204" pitchFamily="34" charset="-122"/>
                <a:ea typeface="微软雅黑" panose="020B0503020204020204" pitchFamily="34" charset="-122"/>
              </a:rPr>
              <a:t>F</a:t>
            </a:r>
            <a:r>
              <a:rPr lang="en-US" altLang="zh-CN" sz="3800" b="1" baseline="-25000" dirty="0">
                <a:latin typeface="微软雅黑" panose="020B0503020204020204" pitchFamily="34" charset="-122"/>
                <a:ea typeface="微软雅黑" panose="020B0503020204020204" pitchFamily="34" charset="-122"/>
              </a:rPr>
              <a:t>0</a:t>
            </a:r>
            <a:r>
              <a:rPr lang="en-US" altLang="zh-CN" sz="3800" b="1" dirty="0">
                <a:latin typeface="微软雅黑" panose="020B0503020204020204" pitchFamily="34" charset="-122"/>
                <a:ea typeface="微软雅黑" panose="020B0503020204020204" pitchFamily="34" charset="-122"/>
              </a:rPr>
              <a:t>F</a:t>
            </a:r>
            <a:r>
              <a:rPr lang="en-US" altLang="zh-CN" sz="3800" b="1" baseline="-25000" dirty="0">
                <a:latin typeface="微软雅黑" panose="020B0503020204020204" pitchFamily="34" charset="-122"/>
                <a:ea typeface="微软雅黑" panose="020B0503020204020204" pitchFamily="34" charset="-122"/>
              </a:rPr>
              <a:t>1</a:t>
            </a:r>
            <a:r>
              <a:rPr lang="en-US" altLang="zh-CN" sz="3800" b="1" dirty="0">
                <a:latin typeface="微软雅黑" panose="020B0503020204020204" pitchFamily="34" charset="-122"/>
                <a:ea typeface="微软雅黑" panose="020B0503020204020204" pitchFamily="34" charset="-122"/>
              </a:rPr>
              <a:t>ATP</a:t>
            </a:r>
            <a:r>
              <a:rPr lang="zh-CN" altLang="en-US" sz="3800" b="1" dirty="0">
                <a:latin typeface="微软雅黑" panose="020B0503020204020204" pitchFamily="34" charset="-122"/>
                <a:ea typeface="微软雅黑" panose="020B0503020204020204" pitchFamily="34" charset="-122"/>
              </a:rPr>
              <a:t>酶的抑制剂</a:t>
            </a:r>
          </a:p>
          <a:p>
            <a:pPr eaLnBrk="1" hangingPunct="1">
              <a:lnSpc>
                <a:spcPct val="120000"/>
              </a:lnSpc>
            </a:pPr>
            <a:r>
              <a:rPr lang="zh-CN" altLang="en-US" sz="3800" b="1" dirty="0">
                <a:latin typeface="微软雅黑" panose="020B0503020204020204" pitchFamily="34" charset="-122"/>
                <a:ea typeface="微软雅黑" panose="020B0503020204020204" pitchFamily="34" charset="-122"/>
              </a:rPr>
              <a:t>离子载体</a:t>
            </a:r>
          </a:p>
        </p:txBody>
      </p:sp>
      <p:pic>
        <p:nvPicPr>
          <p:cNvPr id="47108" name="Picture 4" descr="Untitled-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691" y="2669179"/>
            <a:ext cx="7010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762728"/>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54975" y="2658015"/>
            <a:ext cx="6749934" cy="39152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ndParaRPr>
          </a:p>
        </p:txBody>
      </p:sp>
      <p:sp>
        <p:nvSpPr>
          <p:cNvPr id="73730" name="Rectangle 2"/>
          <p:cNvSpPr>
            <a:spLocks noGrp="1" noChangeArrowheads="1"/>
          </p:cNvSpPr>
          <p:nvPr>
            <p:ph type="title"/>
          </p:nvPr>
        </p:nvSpPr>
        <p:spPr>
          <a:xfrm>
            <a:off x="468648" y="578344"/>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异柠檬酸穿梭作用</a:t>
            </a:r>
          </a:p>
        </p:txBody>
      </p:sp>
      <p:sp>
        <p:nvSpPr>
          <p:cNvPr id="48131" name="Rectangle 3"/>
          <p:cNvSpPr>
            <a:spLocks noGrp="1" noChangeArrowheads="1"/>
          </p:cNvSpPr>
          <p:nvPr>
            <p:ph type="body" idx="1"/>
          </p:nvPr>
        </p:nvSpPr>
        <p:spPr>
          <a:xfrm>
            <a:off x="609600" y="1361902"/>
            <a:ext cx="7772400" cy="1589116"/>
          </a:xfrm>
        </p:spPr>
        <p:txBody>
          <a:bodyPr>
            <a:normAutofit/>
          </a:bodyPr>
          <a:lstStyle/>
          <a:p>
            <a:pPr eaLnBrk="1" hangingPunct="1">
              <a:lnSpc>
                <a:spcPct val="80000"/>
              </a:lnSpc>
            </a:pPr>
            <a:r>
              <a:rPr lang="zh-CN" altLang="en-US" b="1" dirty="0">
                <a:solidFill>
                  <a:srgbClr val="C00000"/>
                </a:solidFill>
                <a:latin typeface="微软雅黑" panose="020B0503020204020204" pitchFamily="34" charset="-122"/>
                <a:ea typeface="微软雅黑" panose="020B0503020204020204" pitchFamily="34" charset="-122"/>
              </a:rPr>
              <a:t>异柠檬酸脱氢酶：             </a:t>
            </a:r>
          </a:p>
          <a:p>
            <a:pPr eaLnBrk="1" hangingPunct="1">
              <a:lnSpc>
                <a:spcPct val="70000"/>
              </a:lnSpc>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以</a:t>
            </a:r>
            <a:r>
              <a:rPr lang="en-US" altLang="en-US" sz="2000" b="1" dirty="0">
                <a:latin typeface="微软雅黑" panose="020B0503020204020204" pitchFamily="34" charset="-122"/>
                <a:ea typeface="微软雅黑" panose="020B0503020204020204" pitchFamily="34" charset="-122"/>
              </a:rPr>
              <a:t>NAD</a:t>
            </a:r>
            <a:r>
              <a:rPr lang="zh-CN" altLang="en-US" sz="2000" b="1" dirty="0">
                <a:latin typeface="微软雅黑" panose="020B0503020204020204" pitchFamily="34" charset="-122"/>
                <a:ea typeface="微软雅黑" panose="020B0503020204020204" pitchFamily="34" charset="-122"/>
              </a:rPr>
              <a:t>为辅酶（线粒体内）</a:t>
            </a:r>
          </a:p>
          <a:p>
            <a:pPr eaLnBrk="1" hangingPunct="1">
              <a:lnSpc>
                <a:spcPct val="70000"/>
              </a:lnSpc>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以</a:t>
            </a:r>
            <a:r>
              <a:rPr lang="en-US" altLang="en-US" sz="2000" b="1" dirty="0">
                <a:latin typeface="微软雅黑" panose="020B0503020204020204" pitchFamily="34" charset="-122"/>
                <a:ea typeface="微软雅黑" panose="020B0503020204020204" pitchFamily="34" charset="-122"/>
              </a:rPr>
              <a:t>NADP</a:t>
            </a:r>
            <a:r>
              <a:rPr lang="zh-CN" altLang="en-US" sz="2000" b="1" dirty="0">
                <a:latin typeface="微软雅黑" panose="020B0503020204020204" pitchFamily="34" charset="-122"/>
                <a:ea typeface="微软雅黑" panose="020B0503020204020204" pitchFamily="34" charset="-122"/>
              </a:rPr>
              <a:t>为辅酶（线粒体外）</a:t>
            </a:r>
          </a:p>
        </p:txBody>
      </p:sp>
      <p:sp>
        <p:nvSpPr>
          <p:cNvPr id="2" name="矩形 1"/>
          <p:cNvSpPr/>
          <p:nvPr/>
        </p:nvSpPr>
        <p:spPr>
          <a:xfrm>
            <a:off x="1354975" y="4377616"/>
            <a:ext cx="6749934" cy="7596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219625" y="3068900"/>
            <a:ext cx="1268296" cy="369332"/>
          </a:xfrm>
          <a:prstGeom prst="rect">
            <a:avLst/>
          </a:prstGeom>
          <a:noFill/>
        </p:spPr>
        <p:txBody>
          <a:bodyPr wrap="none" rtlCol="0">
            <a:spAutoFit/>
          </a:bodyPr>
          <a:lstStyle/>
          <a:p>
            <a:r>
              <a:rPr lang="en-US" altLang="zh-CN" b="1" dirty="0">
                <a:solidFill>
                  <a:schemeClr val="bg1"/>
                </a:solidFill>
              </a:rPr>
              <a:t>NADPH+H</a:t>
            </a:r>
            <a:r>
              <a:rPr lang="en-US" altLang="zh-CN" b="1" baseline="30000" dirty="0">
                <a:solidFill>
                  <a:schemeClr val="bg1"/>
                </a:solidFill>
              </a:rPr>
              <a:t>+</a:t>
            </a:r>
            <a:endParaRPr lang="zh-CN" altLang="en-US" b="1" baseline="30000" dirty="0">
              <a:solidFill>
                <a:schemeClr val="bg1"/>
              </a:solidFill>
            </a:endParaRPr>
          </a:p>
        </p:txBody>
      </p:sp>
      <p:sp>
        <p:nvSpPr>
          <p:cNvPr id="9" name="文本框 8"/>
          <p:cNvSpPr txBox="1"/>
          <p:nvPr/>
        </p:nvSpPr>
        <p:spPr>
          <a:xfrm>
            <a:off x="4746567" y="5302158"/>
            <a:ext cx="699230" cy="369332"/>
          </a:xfrm>
          <a:prstGeom prst="rect">
            <a:avLst/>
          </a:prstGeom>
          <a:noFill/>
        </p:spPr>
        <p:txBody>
          <a:bodyPr wrap="none" rtlCol="0">
            <a:spAutoFit/>
          </a:bodyPr>
          <a:lstStyle/>
          <a:p>
            <a:r>
              <a:rPr lang="en-US" altLang="zh-CN" b="1" dirty="0">
                <a:solidFill>
                  <a:srgbClr val="C00000"/>
                </a:solidFill>
              </a:rPr>
              <a:t>NAD</a:t>
            </a:r>
            <a:r>
              <a:rPr lang="en-US" altLang="zh-CN" b="1" baseline="30000" dirty="0">
                <a:solidFill>
                  <a:srgbClr val="C00000"/>
                </a:solidFill>
              </a:rPr>
              <a:t>+</a:t>
            </a:r>
            <a:endParaRPr lang="zh-CN" altLang="en-US" b="1" baseline="30000" dirty="0">
              <a:solidFill>
                <a:srgbClr val="C00000"/>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389249804"/>
              </p:ext>
            </p:extLst>
          </p:nvPr>
        </p:nvGraphicFramePr>
        <p:xfrm>
          <a:off x="4165600" y="3319976"/>
          <a:ext cx="814388" cy="500062"/>
        </p:xfrm>
        <a:graphic>
          <a:graphicData uri="http://schemas.openxmlformats.org/presentationml/2006/ole">
            <mc:AlternateContent xmlns:mc="http://schemas.openxmlformats.org/markup-compatibility/2006">
              <mc:Choice xmlns:v="urn:schemas-microsoft-com:vml" Requires="v">
                <p:oleObj spid="_x0000_s5143" name="CS ChemDraw Drawing" r:id="rId3" imgW="815152" imgH="500796" progId="ChemDraw.Document.6.0">
                  <p:embed/>
                </p:oleObj>
              </mc:Choice>
              <mc:Fallback>
                <p:oleObj name="CS ChemDraw Drawing" r:id="rId3" imgW="815152" imgH="500796" progId="ChemDraw.Document.6.0">
                  <p:embed/>
                  <p:pic>
                    <p:nvPicPr>
                      <p:cNvPr id="0" name=""/>
                      <p:cNvPicPr/>
                      <p:nvPr/>
                    </p:nvPicPr>
                    <p:blipFill>
                      <a:blip r:embed="rId4"/>
                      <a:stretch>
                        <a:fillRect/>
                      </a:stretch>
                    </p:blipFill>
                    <p:spPr>
                      <a:xfrm>
                        <a:off x="4165600" y="3319976"/>
                        <a:ext cx="814388" cy="500062"/>
                      </a:xfrm>
                      <a:prstGeom prst="rect">
                        <a:avLst/>
                      </a:prstGeom>
                    </p:spPr>
                  </p:pic>
                </p:oleObj>
              </mc:Fallback>
            </mc:AlternateContent>
          </a:graphicData>
        </a:graphic>
      </p:graphicFrame>
      <p:sp>
        <p:nvSpPr>
          <p:cNvPr id="14" name="文本框 13"/>
          <p:cNvSpPr txBox="1"/>
          <p:nvPr/>
        </p:nvSpPr>
        <p:spPr>
          <a:xfrm>
            <a:off x="3250058" y="3776865"/>
            <a:ext cx="1104790" cy="307777"/>
          </a:xfrm>
          <a:prstGeom prst="rect">
            <a:avLst/>
          </a:prstGeom>
          <a:noFill/>
        </p:spPr>
        <p:txBody>
          <a:bodyPr wrap="none" rtlCol="0">
            <a:spAutoFit/>
          </a:bodyPr>
          <a:lstStyle/>
          <a:p>
            <a:r>
              <a:rPr lang="el-GR"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α</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酮戊二酸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724582" y="3795386"/>
            <a:ext cx="902811"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异柠檬酸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960923" y="3342376"/>
            <a:ext cx="1837362" cy="512961"/>
          </a:xfrm>
          <a:prstGeom prst="rect">
            <a:avLst/>
          </a:prstGeom>
          <a:noFill/>
        </p:spPr>
        <p:txBody>
          <a:bodyPr wrap="none" rtlCol="0">
            <a:spAutoFit/>
          </a:bodyPr>
          <a:lstStyle/>
          <a:p>
            <a:r>
              <a:rPr lang="zh-CN" altLang="en-US" sz="20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异柠檬酸脱氢酶</a:t>
            </a:r>
            <a:endParaRPr lang="en-US" altLang="zh-CN" sz="20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以</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NADP</a:t>
            </a:r>
            <a:r>
              <a:rPr lang="en-US" altLang="zh-CN" sz="14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为辅酶）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250058" y="4620180"/>
            <a:ext cx="1104790" cy="307777"/>
          </a:xfrm>
          <a:prstGeom prst="rect">
            <a:avLst/>
          </a:prstGeom>
          <a:noFill/>
        </p:spPr>
        <p:txBody>
          <a:bodyPr wrap="none" rtlCol="0">
            <a:spAutoFit/>
          </a:bodyPr>
          <a:lstStyle/>
          <a:p>
            <a:r>
              <a:rPr lang="el-GR"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α</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酮戊二酸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724582" y="4615663"/>
            <a:ext cx="902811"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异柠檬酸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3148623393"/>
              </p:ext>
            </p:extLst>
          </p:nvPr>
        </p:nvGraphicFramePr>
        <p:xfrm>
          <a:off x="4145339" y="4881015"/>
          <a:ext cx="842962" cy="522288"/>
        </p:xfrm>
        <a:graphic>
          <a:graphicData uri="http://schemas.openxmlformats.org/presentationml/2006/ole">
            <mc:AlternateContent xmlns:mc="http://schemas.openxmlformats.org/markup-compatibility/2006">
              <mc:Choice xmlns:v="urn:schemas-microsoft-com:vml" Requires="v">
                <p:oleObj spid="_x0000_s5144" name="CS ChemDraw Drawing" r:id="rId5" imgW="824175" imgH="507052" progId="ChemDraw.Document.6.0">
                  <p:embed/>
                </p:oleObj>
              </mc:Choice>
              <mc:Fallback>
                <p:oleObj name="CS ChemDraw Drawing" r:id="rId5" imgW="824175" imgH="507052" progId="ChemDraw.Document.6.0">
                  <p:embed/>
                  <p:pic>
                    <p:nvPicPr>
                      <p:cNvPr id="0" name=""/>
                      <p:cNvPicPr/>
                      <p:nvPr/>
                    </p:nvPicPr>
                    <p:blipFill>
                      <a:blip r:embed="rId6"/>
                      <a:stretch>
                        <a:fillRect/>
                      </a:stretch>
                    </p:blipFill>
                    <p:spPr>
                      <a:xfrm>
                        <a:off x="4145339" y="4881015"/>
                        <a:ext cx="842962" cy="522288"/>
                      </a:xfrm>
                      <a:prstGeom prst="rect">
                        <a:avLst/>
                      </a:prstGeom>
                    </p:spPr>
                  </p:pic>
                </p:oleObj>
              </mc:Fallback>
            </mc:AlternateContent>
          </a:graphicData>
        </a:graphic>
      </p:graphicFrame>
      <p:sp>
        <p:nvSpPr>
          <p:cNvPr id="10" name="矩形 9"/>
          <p:cNvSpPr/>
          <p:nvPr/>
        </p:nvSpPr>
        <p:spPr>
          <a:xfrm>
            <a:off x="3296356" y="5328779"/>
            <a:ext cx="1083951" cy="369332"/>
          </a:xfrm>
          <a:prstGeom prst="rect">
            <a:avLst/>
          </a:prstGeom>
        </p:spPr>
        <p:txBody>
          <a:bodyPr wrap="none">
            <a:spAutoFit/>
          </a:bodyPr>
          <a:lstStyle/>
          <a:p>
            <a:r>
              <a:rPr lang="en-US" altLang="zh-CN" b="1" dirty="0">
                <a:solidFill>
                  <a:schemeClr val="bg1"/>
                </a:solidFill>
              </a:rPr>
              <a:t>NADP+H</a:t>
            </a:r>
            <a:r>
              <a:rPr lang="en-US" altLang="zh-CN" b="1" baseline="30000" dirty="0">
                <a:solidFill>
                  <a:schemeClr val="bg1"/>
                </a:solidFill>
              </a:rPr>
              <a:t>+</a:t>
            </a:r>
            <a:endParaRPr lang="zh-CN" altLang="en-US" b="1" baseline="30000" dirty="0">
              <a:solidFill>
                <a:schemeClr val="bg1"/>
              </a:solidFill>
            </a:endParaRPr>
          </a:p>
        </p:txBody>
      </p:sp>
      <p:sp>
        <p:nvSpPr>
          <p:cNvPr id="21" name="文本框 20"/>
          <p:cNvSpPr txBox="1"/>
          <p:nvPr/>
        </p:nvSpPr>
        <p:spPr>
          <a:xfrm>
            <a:off x="4746567" y="3070410"/>
            <a:ext cx="822661" cy="369332"/>
          </a:xfrm>
          <a:prstGeom prst="rect">
            <a:avLst/>
          </a:prstGeom>
          <a:noFill/>
        </p:spPr>
        <p:txBody>
          <a:bodyPr wrap="none" rtlCol="0">
            <a:spAutoFit/>
          </a:bodyPr>
          <a:lstStyle/>
          <a:p>
            <a:r>
              <a:rPr lang="en-US" altLang="zh-CN" b="1" dirty="0">
                <a:solidFill>
                  <a:srgbClr val="C00000"/>
                </a:solidFill>
              </a:rPr>
              <a:t>NADP</a:t>
            </a:r>
            <a:r>
              <a:rPr lang="en-US" altLang="zh-CN" b="1" baseline="30000" dirty="0">
                <a:solidFill>
                  <a:srgbClr val="C00000"/>
                </a:solidFill>
              </a:rPr>
              <a:t>+</a:t>
            </a:r>
            <a:endParaRPr lang="zh-CN" altLang="en-US" b="1" baseline="30000" dirty="0">
              <a:solidFill>
                <a:srgbClr val="C00000"/>
              </a:solidFill>
            </a:endParaRPr>
          </a:p>
        </p:txBody>
      </p:sp>
      <p:cxnSp>
        <p:nvCxnSpPr>
          <p:cNvPr id="12" name="直接箭头连接符 11"/>
          <p:cNvCxnSpPr/>
          <p:nvPr/>
        </p:nvCxnSpPr>
        <p:spPr>
          <a:xfrm>
            <a:off x="5157897" y="4129790"/>
            <a:ext cx="0" cy="47713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853773" y="4103163"/>
            <a:ext cx="0" cy="50375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47025" y="4958084"/>
            <a:ext cx="1718740" cy="512961"/>
          </a:xfrm>
          <a:prstGeom prst="rect">
            <a:avLst/>
          </a:prstGeom>
          <a:noFill/>
        </p:spPr>
        <p:txBody>
          <a:bodyPr wrap="none" rtlCol="0">
            <a:spAutoFit/>
          </a:bodyPr>
          <a:lstStyle/>
          <a:p>
            <a:r>
              <a:rPr lang="zh-CN" altLang="en-US" sz="20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异柠檬酸脱氢酶</a:t>
            </a:r>
            <a:endParaRPr lang="en-US" altLang="zh-CN" sz="20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以</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NAD</a:t>
            </a:r>
            <a:r>
              <a:rPr lang="en-US" altLang="zh-CN" sz="14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为辅酶）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28" name="直接箭头连接符 27"/>
          <p:cNvCxnSpPr/>
          <p:nvPr/>
        </p:nvCxnSpPr>
        <p:spPr>
          <a:xfrm>
            <a:off x="3784292" y="5698111"/>
            <a:ext cx="0" cy="47713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32886" y="6175242"/>
            <a:ext cx="1435842"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呼吸链（</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3ATP)</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859192" y="3795386"/>
            <a:ext cx="543739"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胞液</a:t>
            </a:r>
          </a:p>
        </p:txBody>
      </p:sp>
      <p:sp>
        <p:nvSpPr>
          <p:cNvPr id="31" name="文本框 30"/>
          <p:cNvSpPr txBox="1"/>
          <p:nvPr/>
        </p:nvSpPr>
        <p:spPr>
          <a:xfrm>
            <a:off x="1851627" y="4625442"/>
            <a:ext cx="1082348"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线粒体内膜</a:t>
            </a:r>
          </a:p>
        </p:txBody>
      </p:sp>
      <p:sp>
        <p:nvSpPr>
          <p:cNvPr id="32" name="文本框 31"/>
          <p:cNvSpPr txBox="1"/>
          <p:nvPr/>
        </p:nvSpPr>
        <p:spPr>
          <a:xfrm>
            <a:off x="1847748" y="5513445"/>
            <a:ext cx="543739"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基质</a:t>
            </a:r>
          </a:p>
        </p:txBody>
      </p:sp>
    </p:spTree>
    <p:extLst>
      <p:ext uri="{BB962C8B-B14F-4D97-AF65-F5344CB8AC3E}">
        <p14:creationId xmlns:p14="http://schemas.microsoft.com/office/powerpoint/2010/main" val="1647357995"/>
      </p:ext>
    </p:extLst>
  </p:cSld>
  <p:clrMapOvr>
    <a:masterClrMapping/>
  </p:clrMapOvr>
  <p:transition>
    <p:wipe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28650" y="204197"/>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直接脱羧作用</a:t>
            </a:r>
            <a:endParaRPr lang="en-US" altLang="zh-CN" b="1" dirty="0">
              <a:solidFill>
                <a:schemeClr val="accent2"/>
              </a:solidFill>
              <a:latin typeface="微软雅黑" panose="020B0503020204020204" pitchFamily="34" charset="-122"/>
              <a:ea typeface="微软雅黑" panose="020B0503020204020204" pitchFamily="34" charset="-122"/>
            </a:endParaRPr>
          </a:p>
        </p:txBody>
      </p:sp>
      <p:sp>
        <p:nvSpPr>
          <p:cNvPr id="7171" name="Rectangle 3"/>
          <p:cNvSpPr>
            <a:spLocks noGrp="1" noChangeArrowheads="1"/>
          </p:cNvSpPr>
          <p:nvPr>
            <p:ph idx="1"/>
          </p:nvPr>
        </p:nvSpPr>
        <p:spPr>
          <a:xfrm>
            <a:off x="628650" y="1764665"/>
            <a:ext cx="7886700" cy="4351338"/>
          </a:xfrm>
        </p:spPr>
        <p:txBody>
          <a:bodyPr/>
          <a:lstStyle/>
          <a:p>
            <a:pPr eaLnBrk="1" hangingPunct="1">
              <a:buSzPct val="90000"/>
              <a:buFontTx/>
              <a:buBlip>
                <a:blip r:embed="rId2"/>
              </a:buBlip>
            </a:pPr>
            <a:r>
              <a:rPr lang="en-US" altLang="zh-CN" sz="2400" b="1" dirty="0">
                <a:latin typeface="微软雅黑" panose="020B0503020204020204" pitchFamily="34" charset="-122"/>
                <a:ea typeface="微软雅黑" panose="020B0503020204020204" pitchFamily="34" charset="-122"/>
              </a:rPr>
              <a:t>α-</a:t>
            </a:r>
            <a:r>
              <a:rPr lang="zh-CN" altLang="en-US" sz="2400" b="1" dirty="0">
                <a:latin typeface="微软雅黑" panose="020B0503020204020204" pitchFamily="34" charset="-122"/>
                <a:ea typeface="微软雅黑" panose="020B0503020204020204" pitchFamily="34" charset="-122"/>
              </a:rPr>
              <a:t>直接脱羧：如氨基酸脱羧</a:t>
            </a:r>
          </a:p>
          <a:p>
            <a:pPr algn="ctr" eaLnBrk="1" hangingPunct="1">
              <a:buSzPct val="90000"/>
              <a:buFontTx/>
              <a:buNone/>
            </a:pPr>
            <a:r>
              <a:rPr lang="en-US" altLang="zh-CN" sz="2400" dirty="0">
                <a:solidFill>
                  <a:schemeClr val="tx2"/>
                </a:solidFill>
                <a:ea typeface="黑体" panose="02010609060101010101" pitchFamily="49" charset="-122"/>
              </a:rPr>
              <a:t>R－CHNH</a:t>
            </a:r>
            <a:r>
              <a:rPr lang="en-US" altLang="zh-CN" sz="2400" baseline="-25000" dirty="0">
                <a:solidFill>
                  <a:schemeClr val="tx2"/>
                </a:solidFill>
                <a:ea typeface="黑体" panose="02010609060101010101" pitchFamily="49" charset="-122"/>
              </a:rPr>
              <a:t>2</a:t>
            </a:r>
            <a:r>
              <a:rPr lang="en-US" altLang="zh-CN" sz="2400" dirty="0">
                <a:solidFill>
                  <a:schemeClr val="tx2"/>
                </a:solidFill>
                <a:ea typeface="黑体" panose="02010609060101010101" pitchFamily="49" charset="-122"/>
              </a:rPr>
              <a:t>－COOH               R－CH</a:t>
            </a:r>
            <a:r>
              <a:rPr lang="en-US" altLang="zh-CN" sz="2400" baseline="-25000" dirty="0">
                <a:solidFill>
                  <a:schemeClr val="tx2"/>
                </a:solidFill>
                <a:ea typeface="黑体" panose="02010609060101010101" pitchFamily="49" charset="-122"/>
              </a:rPr>
              <a:t>2</a:t>
            </a:r>
            <a:r>
              <a:rPr lang="en-US" altLang="zh-CN" sz="2400" dirty="0">
                <a:solidFill>
                  <a:schemeClr val="tx2"/>
                </a:solidFill>
                <a:ea typeface="黑体" panose="02010609060101010101" pitchFamily="49" charset="-122"/>
              </a:rPr>
              <a:t>NH</a:t>
            </a:r>
            <a:r>
              <a:rPr lang="en-US" altLang="zh-CN" sz="2400" baseline="-25000" dirty="0">
                <a:solidFill>
                  <a:schemeClr val="tx2"/>
                </a:solidFill>
                <a:ea typeface="黑体" panose="02010609060101010101" pitchFamily="49" charset="-122"/>
              </a:rPr>
              <a:t>2</a:t>
            </a:r>
            <a:r>
              <a:rPr lang="en-US" altLang="zh-CN" sz="2400" dirty="0">
                <a:solidFill>
                  <a:schemeClr val="tx2"/>
                </a:solidFill>
                <a:ea typeface="黑体" panose="02010609060101010101" pitchFamily="49" charset="-122"/>
              </a:rPr>
              <a:t> ＋ CO</a:t>
            </a:r>
            <a:r>
              <a:rPr lang="en-US" altLang="zh-CN" sz="2400" baseline="-25000" dirty="0">
                <a:solidFill>
                  <a:schemeClr val="tx2"/>
                </a:solidFill>
                <a:ea typeface="黑体" panose="02010609060101010101" pitchFamily="49" charset="-122"/>
              </a:rPr>
              <a:t>2</a:t>
            </a:r>
            <a:endParaRPr lang="en-US" altLang="zh-CN" sz="2400" dirty="0">
              <a:solidFill>
                <a:schemeClr val="tx2"/>
              </a:solidFill>
              <a:ea typeface="黑体" panose="02010609060101010101" pitchFamily="49" charset="-122"/>
            </a:endParaRPr>
          </a:p>
          <a:p>
            <a:pPr algn="just" eaLnBrk="1" hangingPunct="1">
              <a:buSzPct val="90000"/>
              <a:buFontTx/>
              <a:buNone/>
            </a:pPr>
            <a:r>
              <a:rPr lang="en-US" altLang="zh-CN" sz="2400" dirty="0">
                <a:solidFill>
                  <a:schemeClr val="tx2"/>
                </a:solidFill>
                <a:ea typeface="黑体" panose="02010609060101010101" pitchFamily="49" charset="-122"/>
              </a:rPr>
              <a:t>               α－</a:t>
            </a:r>
            <a:r>
              <a:rPr lang="zh-CN" altLang="en-US" sz="2400" dirty="0">
                <a:solidFill>
                  <a:schemeClr val="tx2"/>
                </a:solidFill>
                <a:ea typeface="黑体" panose="02010609060101010101" pitchFamily="49" charset="-122"/>
              </a:rPr>
              <a:t>氨基酸                              胺</a:t>
            </a:r>
          </a:p>
          <a:p>
            <a:pPr eaLnBrk="1" hangingPunct="1">
              <a:buSzPct val="90000"/>
            </a:pPr>
            <a:endParaRPr lang="zh-CN" altLang="en-US" sz="2400" dirty="0">
              <a:solidFill>
                <a:schemeClr val="tx2"/>
              </a:solidFill>
              <a:ea typeface="黑体" panose="02010609060101010101" pitchFamily="49" charset="-122"/>
            </a:endParaRPr>
          </a:p>
          <a:p>
            <a:pPr eaLnBrk="1" hangingPunct="1">
              <a:buSzPct val="90000"/>
            </a:pPr>
            <a:r>
              <a:rPr lang="en-US" altLang="zh-CN" sz="2400" b="1" dirty="0">
                <a:latin typeface="微软雅黑" panose="020B0503020204020204" pitchFamily="34" charset="-122"/>
                <a:ea typeface="微软雅黑" panose="020B0503020204020204" pitchFamily="34" charset="-122"/>
              </a:rPr>
              <a:t>β-</a:t>
            </a:r>
            <a:r>
              <a:rPr lang="zh-CN" altLang="en-US" sz="2400" b="1" dirty="0">
                <a:latin typeface="微软雅黑" panose="020B0503020204020204" pitchFamily="34" charset="-122"/>
                <a:ea typeface="微软雅黑" panose="020B0503020204020204" pitchFamily="34" charset="-122"/>
              </a:rPr>
              <a:t>直接脱羧：如草酰乙酸脱羧</a:t>
            </a:r>
          </a:p>
        </p:txBody>
      </p:sp>
      <p:pic>
        <p:nvPicPr>
          <p:cNvPr id="7172" name="Picture 4" descr="Untitled-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628" y="4188823"/>
            <a:ext cx="54864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AutoShape 6"/>
          <p:cNvSpPr>
            <a:spLocks noChangeArrowheads="1"/>
          </p:cNvSpPr>
          <p:nvPr/>
        </p:nvSpPr>
        <p:spPr bwMode="auto">
          <a:xfrm>
            <a:off x="4267200" y="2362200"/>
            <a:ext cx="762000" cy="125413"/>
          </a:xfrm>
          <a:prstGeom prst="rightArrow">
            <a:avLst>
              <a:gd name="adj1" fmla="val 50000"/>
              <a:gd name="adj2" fmla="val 151898"/>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Tree>
    <p:extLst>
      <p:ext uri="{BB962C8B-B14F-4D97-AF65-F5344CB8AC3E}">
        <p14:creationId xmlns:p14="http://schemas.microsoft.com/office/powerpoint/2010/main" val="3192957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685800" y="631132"/>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磷酸甘油穿梭作用</a:t>
            </a:r>
          </a:p>
        </p:txBody>
      </p:sp>
      <p:sp>
        <p:nvSpPr>
          <p:cNvPr id="49155" name="Rectangle 5"/>
          <p:cNvSpPr>
            <a:spLocks noGrp="1" noChangeArrowheads="1"/>
          </p:cNvSpPr>
          <p:nvPr>
            <p:ph type="body" idx="1"/>
          </p:nvPr>
        </p:nvSpPr>
        <p:spPr>
          <a:xfrm>
            <a:off x="685800" y="1756757"/>
            <a:ext cx="8153400" cy="4114800"/>
          </a:xfrm>
        </p:spPr>
        <p:txBody>
          <a:bodyPr/>
          <a:lstStyle/>
          <a:p>
            <a:pPr eaLnBrk="1" hangingPunct="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α-</a:t>
            </a:r>
            <a:r>
              <a:rPr lang="zh-CN" altLang="en-US" sz="2400" b="1" dirty="0">
                <a:latin typeface="微软雅黑" panose="020B0503020204020204" pitchFamily="34" charset="-122"/>
                <a:ea typeface="微软雅黑" panose="020B0503020204020204" pitchFamily="34" charset="-122"/>
              </a:rPr>
              <a:t>磷酸甘油脱氢酶有两种：</a:t>
            </a:r>
          </a:p>
          <a:p>
            <a:pPr eaLnBrk="1" hangingPunct="1">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    线粒体外的</a:t>
            </a:r>
            <a:r>
              <a:rPr lang="zh-CN" altLang="en-US" sz="2800" b="1" dirty="0">
                <a:solidFill>
                  <a:schemeClr val="tx2"/>
                </a:solidFill>
                <a:latin typeface="微软雅黑" panose="020B0503020204020204" pitchFamily="34" charset="-122"/>
                <a:ea typeface="微软雅黑" panose="020B0503020204020204" pitchFamily="34" charset="-122"/>
              </a:rPr>
              <a:t>磷酸甘油脱氢酶</a:t>
            </a:r>
            <a:r>
              <a:rPr lang="zh-CN" altLang="en-US" sz="2400" b="1" dirty="0">
                <a:latin typeface="微软雅黑" panose="020B0503020204020204" pitchFamily="34" charset="-122"/>
                <a:ea typeface="微软雅黑" panose="020B0503020204020204" pitchFamily="34" charset="-122"/>
              </a:rPr>
              <a:t>（以</a:t>
            </a:r>
            <a:r>
              <a:rPr lang="en-US" altLang="zh-CN" sz="2400" b="1" dirty="0">
                <a:latin typeface="微软雅黑" panose="020B0503020204020204" pitchFamily="34" charset="-122"/>
                <a:ea typeface="微软雅黑" panose="020B0503020204020204" pitchFamily="34" charset="-122"/>
              </a:rPr>
              <a:t>NAD</a:t>
            </a:r>
            <a:r>
              <a:rPr lang="en-US" altLang="zh-CN" sz="2400" b="1" baseline="30000"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为辅酶）</a:t>
            </a:r>
            <a:endParaRPr lang="zh-CN" altLang="en-US" sz="2800" b="1"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zh-CN" altLang="en-US" sz="28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线粒体内的</a:t>
            </a:r>
            <a:r>
              <a:rPr lang="zh-CN" altLang="en-US" sz="2800" b="1" dirty="0">
                <a:solidFill>
                  <a:schemeClr val="tx2"/>
                </a:solidFill>
                <a:latin typeface="微软雅黑" panose="020B0503020204020204" pitchFamily="34" charset="-122"/>
                <a:ea typeface="微软雅黑" panose="020B0503020204020204" pitchFamily="34" charset="-122"/>
              </a:rPr>
              <a:t>磷酸甘油脱氢酶</a:t>
            </a:r>
            <a:r>
              <a:rPr lang="zh-CN" altLang="en-US" sz="2400" b="1" dirty="0">
                <a:latin typeface="微软雅黑" panose="020B0503020204020204" pitchFamily="34" charset="-122"/>
                <a:ea typeface="微软雅黑" panose="020B0503020204020204" pitchFamily="34" charset="-122"/>
              </a:rPr>
              <a:t>（以</a:t>
            </a:r>
            <a:r>
              <a:rPr lang="en-US" altLang="zh-CN" sz="2400" b="1" dirty="0">
                <a:latin typeface="微软雅黑" panose="020B0503020204020204" pitchFamily="34" charset="-122"/>
                <a:ea typeface="微软雅黑" panose="020B0503020204020204" pitchFamily="34" charset="-122"/>
              </a:rPr>
              <a:t>FAD</a:t>
            </a:r>
            <a:r>
              <a:rPr lang="zh-CN" altLang="en-US" sz="2400" b="1" dirty="0">
                <a:latin typeface="微软雅黑" panose="020B0503020204020204" pitchFamily="34" charset="-122"/>
                <a:ea typeface="微软雅黑" panose="020B0503020204020204" pitchFamily="34" charset="-122"/>
              </a:rPr>
              <a:t>为辅基的一种不需氧黄酶）</a:t>
            </a:r>
          </a:p>
          <a:p>
            <a:pPr eaLnBrk="1" hangingPunct="1">
              <a:lnSpc>
                <a:spcPct val="110000"/>
              </a:lnSpc>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通过这种穿梭作用，线粒体外的</a:t>
            </a:r>
            <a:r>
              <a:rPr lang="en-US" altLang="zh-CN" sz="2400" b="1" dirty="0">
                <a:latin typeface="微软雅黑" panose="020B0503020204020204" pitchFamily="34" charset="-122"/>
                <a:ea typeface="微软雅黑" panose="020B0503020204020204" pitchFamily="34" charset="-122"/>
              </a:rPr>
              <a:t>NADH+H</a:t>
            </a:r>
            <a:r>
              <a:rPr lang="en-US" altLang="zh-CN" sz="2400" b="1" baseline="30000"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只能产生</a:t>
            </a:r>
            <a:r>
              <a:rPr lang="zh-CN" altLang="en-US" sz="2400" b="1" dirty="0">
                <a:solidFill>
                  <a:srgbClr val="FFCCFF"/>
                </a:solidFill>
                <a:latin typeface="微软雅黑" panose="020B0503020204020204" pitchFamily="34" charset="-122"/>
                <a:ea typeface="微软雅黑" panose="020B0503020204020204" pitchFamily="34" charset="-122"/>
              </a:rPr>
              <a:t>两个</a:t>
            </a:r>
            <a:r>
              <a:rPr lang="en-US" altLang="zh-CN" sz="2400" b="1" dirty="0">
                <a:solidFill>
                  <a:srgbClr val="FFCCFF"/>
                </a:solidFill>
                <a:latin typeface="微软雅黑" panose="020B0503020204020204" pitchFamily="34" charset="-122"/>
                <a:ea typeface="微软雅黑" panose="020B0503020204020204" pitchFamily="34" charset="-122"/>
              </a:rPr>
              <a:t>ATP</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比线粒体内的</a:t>
            </a:r>
            <a:r>
              <a:rPr lang="en-US" altLang="zh-CN" sz="2400" b="1" dirty="0">
                <a:latin typeface="微软雅黑" panose="020B0503020204020204" pitchFamily="34" charset="-122"/>
                <a:ea typeface="微软雅黑" panose="020B0503020204020204" pitchFamily="34" charset="-122"/>
              </a:rPr>
              <a:t>NADH+H</a:t>
            </a:r>
            <a:r>
              <a:rPr lang="en-US" altLang="zh-CN" sz="2400" b="1" baseline="30000"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氧化少产生一个</a:t>
            </a:r>
            <a:r>
              <a:rPr lang="en-US" altLang="zh-CN" sz="2400" b="1" dirty="0">
                <a:latin typeface="微软雅黑" panose="020B0503020204020204" pitchFamily="34" charset="-122"/>
                <a:ea typeface="微软雅黑" panose="020B0503020204020204" pitchFamily="34" charset="-122"/>
              </a:rPr>
              <a:t>ATP</a:t>
            </a:r>
          </a:p>
          <a:p>
            <a:pPr eaLnBrk="1" hangingPunct="1">
              <a:lnSpc>
                <a:spcPct val="110000"/>
              </a:lnSpc>
              <a:buFont typeface="Wingdings" panose="05000000000000000000" pitchFamily="2" charset="2"/>
              <a:buNone/>
            </a:pPr>
            <a:r>
              <a:rPr lang="zh-CN" altLang="en-US" sz="2800" b="1" dirty="0">
                <a:latin typeface="微软雅黑" panose="020B0503020204020204" pitchFamily="34" charset="-122"/>
                <a:ea typeface="微软雅黑" panose="020B0503020204020204" pitchFamily="34" charset="-122"/>
                <a:hlinkClick r:id="rId2" action="ppaction://hlinksldjump"/>
              </a:rPr>
              <a:t>磷酸甘油穿梭系统图</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74758" name="Rectangle 6">
            <a:hlinkClick r:id="rId3" action="ppaction://hlinksldjump"/>
          </p:cNvPr>
          <p:cNvSpPr>
            <a:spLocks noChangeArrowheads="1"/>
          </p:cNvSpPr>
          <p:nvPr/>
        </p:nvSpPr>
        <p:spPr bwMode="auto">
          <a:xfrm>
            <a:off x="45720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返回</a:t>
            </a:r>
            <a:endParaRPr lang="zh-CN" altLang="en-US"/>
          </a:p>
        </p:txBody>
      </p:sp>
    </p:spTree>
    <p:extLst>
      <p:ext uri="{BB962C8B-B14F-4D97-AF65-F5344CB8AC3E}">
        <p14:creationId xmlns:p14="http://schemas.microsoft.com/office/powerpoint/2010/main" val="407802826"/>
      </p:ext>
    </p:extLst>
  </p:cSld>
  <p:clrMapOvr>
    <a:masterClrMapping/>
  </p:clrMapOvr>
  <p:transition>
    <p:blinds/>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01811" y="567792"/>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磷酸甘油穿梭系统图</a:t>
            </a:r>
          </a:p>
        </p:txBody>
      </p:sp>
      <p:pic>
        <p:nvPicPr>
          <p:cNvPr id="75782" name="Picture 6" descr="tran2 副本"/>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23850" y="1465003"/>
            <a:ext cx="5976938" cy="3887788"/>
          </a:xfrm>
          <a:noFill/>
        </p:spPr>
      </p:pic>
      <p:grpSp>
        <p:nvGrpSpPr>
          <p:cNvPr id="4" name="组合 3"/>
          <p:cNvGrpSpPr/>
          <p:nvPr/>
        </p:nvGrpSpPr>
        <p:grpSpPr>
          <a:xfrm>
            <a:off x="2103120" y="2878184"/>
            <a:ext cx="6749934" cy="3915295"/>
            <a:chOff x="1720735" y="2021974"/>
            <a:chExt cx="6749934" cy="3915295"/>
          </a:xfrm>
        </p:grpSpPr>
        <p:sp>
          <p:nvSpPr>
            <p:cNvPr id="6" name="矩形 5"/>
            <p:cNvSpPr/>
            <p:nvPr/>
          </p:nvSpPr>
          <p:spPr>
            <a:xfrm>
              <a:off x="1720735" y="2021974"/>
              <a:ext cx="6749934" cy="39152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ndParaRPr>
            </a:p>
          </p:txBody>
        </p:sp>
        <p:sp>
          <p:nvSpPr>
            <p:cNvPr id="7" name="矩形 6"/>
            <p:cNvSpPr/>
            <p:nvPr/>
          </p:nvSpPr>
          <p:spPr>
            <a:xfrm>
              <a:off x="1720735" y="3500702"/>
              <a:ext cx="6749934" cy="7596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585385" y="2191986"/>
              <a:ext cx="1106393" cy="369332"/>
            </a:xfrm>
            <a:prstGeom prst="rect">
              <a:avLst/>
            </a:prstGeom>
            <a:noFill/>
          </p:spPr>
          <p:txBody>
            <a:bodyPr wrap="none" rtlCol="0">
              <a:spAutoFit/>
            </a:bodyPr>
            <a:lstStyle/>
            <a:p>
              <a:r>
                <a:rPr lang="en-US" altLang="zh-CN" b="1" dirty="0">
                  <a:solidFill>
                    <a:schemeClr val="bg1"/>
                  </a:solidFill>
                </a:rPr>
                <a:t>NADH+H</a:t>
              </a:r>
              <a:r>
                <a:rPr lang="en-US" altLang="zh-CN" b="1" baseline="30000" dirty="0">
                  <a:solidFill>
                    <a:schemeClr val="bg1"/>
                  </a:solidFill>
                </a:rPr>
                <a:t>+</a:t>
              </a:r>
              <a:endParaRPr lang="zh-CN" altLang="en-US" b="1" baseline="30000" dirty="0">
                <a:solidFill>
                  <a:schemeClr val="bg1"/>
                </a:solidFill>
              </a:endParaRPr>
            </a:p>
          </p:txBody>
        </p:sp>
        <p:sp>
          <p:nvSpPr>
            <p:cNvPr id="9" name="文本框 8"/>
            <p:cNvSpPr txBox="1"/>
            <p:nvPr/>
          </p:nvSpPr>
          <p:spPr>
            <a:xfrm>
              <a:off x="5112327" y="4425244"/>
              <a:ext cx="639662" cy="369332"/>
            </a:xfrm>
            <a:prstGeom prst="rect">
              <a:avLst/>
            </a:prstGeom>
            <a:noFill/>
          </p:spPr>
          <p:txBody>
            <a:bodyPr wrap="none" rtlCol="0">
              <a:spAutoFit/>
            </a:bodyPr>
            <a:lstStyle/>
            <a:p>
              <a:r>
                <a:rPr lang="en-US" altLang="zh-CN" b="1" dirty="0">
                  <a:solidFill>
                    <a:srgbClr val="C00000"/>
                  </a:solidFill>
                </a:rPr>
                <a:t>FAD</a:t>
              </a:r>
              <a:r>
                <a:rPr lang="en-US" altLang="zh-CN" b="1" baseline="30000" dirty="0">
                  <a:solidFill>
                    <a:srgbClr val="C00000"/>
                  </a:solidFill>
                </a:rPr>
                <a:t>+</a:t>
              </a:r>
              <a:endParaRPr lang="zh-CN" altLang="en-US" b="1" baseline="30000" dirty="0">
                <a:solidFill>
                  <a:srgbClr val="C00000"/>
                </a:solidFill>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757840868"/>
                </p:ext>
              </p:extLst>
            </p:nvPr>
          </p:nvGraphicFramePr>
          <p:xfrm>
            <a:off x="4531360" y="2443062"/>
            <a:ext cx="814388" cy="500062"/>
          </p:xfrm>
          <a:graphic>
            <a:graphicData uri="http://schemas.openxmlformats.org/presentationml/2006/ole">
              <mc:AlternateContent xmlns:mc="http://schemas.openxmlformats.org/markup-compatibility/2006">
                <mc:Choice xmlns:v="urn:schemas-microsoft-com:vml" Requires="v">
                  <p:oleObj spid="_x0000_s6172" name="CS ChemDraw Drawing" r:id="rId4" imgW="815152" imgH="500796" progId="ChemDraw.Document.6.0">
                    <p:embed/>
                  </p:oleObj>
                </mc:Choice>
                <mc:Fallback>
                  <p:oleObj name="CS ChemDraw Drawing" r:id="rId4" imgW="815152" imgH="500796" progId="ChemDraw.Document.6.0">
                    <p:embed/>
                    <p:pic>
                      <p:nvPicPr>
                        <p:cNvPr id="0" name=""/>
                        <p:cNvPicPr/>
                        <p:nvPr/>
                      </p:nvPicPr>
                      <p:blipFill>
                        <a:blip r:embed="rId5"/>
                        <a:stretch>
                          <a:fillRect/>
                        </a:stretch>
                      </p:blipFill>
                      <p:spPr>
                        <a:xfrm>
                          <a:off x="4531360" y="2443062"/>
                          <a:ext cx="814388" cy="500062"/>
                        </a:xfrm>
                        <a:prstGeom prst="rect">
                          <a:avLst/>
                        </a:prstGeom>
                      </p:spPr>
                    </p:pic>
                  </p:oleObj>
                </mc:Fallback>
              </mc:AlternateContent>
            </a:graphicData>
          </a:graphic>
        </p:graphicFrame>
        <p:sp>
          <p:nvSpPr>
            <p:cNvPr id="11" name="文本框 10"/>
            <p:cNvSpPr txBox="1"/>
            <p:nvPr/>
          </p:nvSpPr>
          <p:spPr>
            <a:xfrm>
              <a:off x="3615818" y="2899951"/>
              <a:ext cx="1261884"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磷酸二羟丙酮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375916" y="2622376"/>
              <a:ext cx="1673856" cy="666849"/>
            </a:xfrm>
            <a:prstGeom prst="rect">
              <a:avLst/>
            </a:prstGeom>
            <a:noFill/>
          </p:spPr>
          <p:txBody>
            <a:bodyPr wrap="none" rtlCol="0">
              <a:spAutoFit/>
            </a:bodyPr>
            <a:lstStyle/>
            <a:p>
              <a:r>
                <a:rPr lang="el-GR"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α</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磷酸甘油脱氢酶</a:t>
              </a:r>
              <a:endParaRPr lang="zh-CN" altLang="en-US" sz="1400" b="1" dirty="0">
                <a:solidFill>
                  <a:schemeClr val="bg1"/>
                </a:solidFill>
                <a:latin typeface="微软雅黑" panose="020B0503020204020204" pitchFamily="34" charset="-122"/>
                <a:ea typeface="微软雅黑" panose="020B0503020204020204" pitchFamily="34" charset="-122"/>
              </a:endParaRPr>
            </a:p>
            <a:p>
              <a:endParaRPr lang="en-US" altLang="zh-CN" sz="14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以</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NAD</a:t>
              </a:r>
              <a:r>
                <a:rPr lang="en-US" altLang="zh-CN" sz="14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为辅酶）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1367965257"/>
                </p:ext>
              </p:extLst>
            </p:nvPr>
          </p:nvGraphicFramePr>
          <p:xfrm>
            <a:off x="4511099" y="4004101"/>
            <a:ext cx="842962" cy="522288"/>
          </p:xfrm>
          <a:graphic>
            <a:graphicData uri="http://schemas.openxmlformats.org/presentationml/2006/ole">
              <mc:AlternateContent xmlns:mc="http://schemas.openxmlformats.org/markup-compatibility/2006">
                <mc:Choice xmlns:v="urn:schemas-microsoft-com:vml" Requires="v">
                  <p:oleObj spid="_x0000_s6173" name="CS ChemDraw Drawing" r:id="rId6" imgW="824175" imgH="507052" progId="ChemDraw.Document.6.0">
                    <p:embed/>
                  </p:oleObj>
                </mc:Choice>
                <mc:Fallback>
                  <p:oleObj name="CS ChemDraw Drawing" r:id="rId6" imgW="824175" imgH="507052" progId="ChemDraw.Document.6.0">
                    <p:embed/>
                    <p:pic>
                      <p:nvPicPr>
                        <p:cNvPr id="0" name=""/>
                        <p:cNvPicPr/>
                        <p:nvPr/>
                      </p:nvPicPr>
                      <p:blipFill>
                        <a:blip r:embed="rId7"/>
                        <a:stretch>
                          <a:fillRect/>
                        </a:stretch>
                      </p:blipFill>
                      <p:spPr>
                        <a:xfrm>
                          <a:off x="4511099" y="4004101"/>
                          <a:ext cx="842962" cy="522288"/>
                        </a:xfrm>
                        <a:prstGeom prst="rect">
                          <a:avLst/>
                        </a:prstGeom>
                      </p:spPr>
                    </p:pic>
                  </p:oleObj>
                </mc:Fallback>
              </mc:AlternateContent>
            </a:graphicData>
          </a:graphic>
        </p:graphicFrame>
        <p:sp>
          <p:nvSpPr>
            <p:cNvPr id="17" name="矩形 16"/>
            <p:cNvSpPr/>
            <p:nvPr/>
          </p:nvSpPr>
          <p:spPr>
            <a:xfrm>
              <a:off x="3723960" y="4427236"/>
              <a:ext cx="787139" cy="369332"/>
            </a:xfrm>
            <a:prstGeom prst="rect">
              <a:avLst/>
            </a:prstGeom>
          </p:spPr>
          <p:txBody>
            <a:bodyPr wrap="none">
              <a:spAutoFit/>
            </a:bodyPr>
            <a:lstStyle/>
            <a:p>
              <a:r>
                <a:rPr lang="en-US" altLang="zh-CN" b="1" dirty="0">
                  <a:solidFill>
                    <a:schemeClr val="bg1"/>
                  </a:solidFill>
                </a:rPr>
                <a:t>FADH</a:t>
              </a:r>
              <a:r>
                <a:rPr lang="en-US" altLang="zh-CN" b="1" baseline="-25000" dirty="0">
                  <a:solidFill>
                    <a:schemeClr val="bg1"/>
                  </a:solidFill>
                </a:rPr>
                <a:t>2</a:t>
              </a:r>
              <a:endParaRPr lang="zh-CN" altLang="en-US" b="1" baseline="30000" dirty="0">
                <a:solidFill>
                  <a:schemeClr val="bg1"/>
                </a:solidFill>
              </a:endParaRPr>
            </a:p>
          </p:txBody>
        </p:sp>
        <p:sp>
          <p:nvSpPr>
            <p:cNvPr id="18" name="文本框 17"/>
            <p:cNvSpPr txBox="1"/>
            <p:nvPr/>
          </p:nvSpPr>
          <p:spPr>
            <a:xfrm>
              <a:off x="5112327" y="2193496"/>
              <a:ext cx="699230" cy="369332"/>
            </a:xfrm>
            <a:prstGeom prst="rect">
              <a:avLst/>
            </a:prstGeom>
            <a:noFill/>
          </p:spPr>
          <p:txBody>
            <a:bodyPr wrap="none" rtlCol="0">
              <a:spAutoFit/>
            </a:bodyPr>
            <a:lstStyle/>
            <a:p>
              <a:r>
                <a:rPr lang="en-US" altLang="zh-CN" b="1" dirty="0">
                  <a:solidFill>
                    <a:srgbClr val="C00000"/>
                  </a:solidFill>
                </a:rPr>
                <a:t>NAD</a:t>
              </a:r>
              <a:r>
                <a:rPr lang="en-US" altLang="zh-CN" b="1" baseline="30000" dirty="0">
                  <a:solidFill>
                    <a:srgbClr val="C00000"/>
                  </a:solidFill>
                </a:rPr>
                <a:t>+</a:t>
              </a:r>
              <a:endParaRPr lang="zh-CN" altLang="en-US" b="1" baseline="30000" dirty="0">
                <a:solidFill>
                  <a:srgbClr val="C00000"/>
                </a:solidFill>
              </a:endParaRPr>
            </a:p>
          </p:txBody>
        </p:sp>
        <p:cxnSp>
          <p:nvCxnSpPr>
            <p:cNvPr id="19" name="直接箭头连接符 18"/>
            <p:cNvCxnSpPr/>
            <p:nvPr/>
          </p:nvCxnSpPr>
          <p:spPr>
            <a:xfrm>
              <a:off x="5523657" y="3252876"/>
              <a:ext cx="0" cy="47713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4219533" y="3226249"/>
              <a:ext cx="0" cy="50375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150052" y="4821197"/>
              <a:ext cx="0" cy="47713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98646" y="5298328"/>
              <a:ext cx="570990" cy="307777"/>
            </a:xfrm>
            <a:prstGeom prst="rect">
              <a:avLst/>
            </a:prstGeom>
            <a:noFill/>
          </p:spPr>
          <p:txBody>
            <a:bodyPr wrap="none" rtlCol="0">
              <a:spAutoFit/>
            </a:bodyPr>
            <a:lstStyle/>
            <a:p>
              <a:r>
                <a:rPr lang="en-US" altLang="zh-CN" sz="1400" b="1" dirty="0" err="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CoQ</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224952" y="2918472"/>
              <a:ext cx="543739"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胞液</a:t>
              </a:r>
            </a:p>
          </p:txBody>
        </p:sp>
        <p:sp>
          <p:nvSpPr>
            <p:cNvPr id="25" name="文本框 24"/>
            <p:cNvSpPr txBox="1"/>
            <p:nvPr/>
          </p:nvSpPr>
          <p:spPr>
            <a:xfrm>
              <a:off x="2217387" y="3748528"/>
              <a:ext cx="1082348"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线粒体内膜</a:t>
              </a:r>
            </a:p>
          </p:txBody>
        </p:sp>
        <p:sp>
          <p:nvSpPr>
            <p:cNvPr id="26" name="文本框 25"/>
            <p:cNvSpPr txBox="1"/>
            <p:nvPr/>
          </p:nvSpPr>
          <p:spPr>
            <a:xfrm>
              <a:off x="2213508" y="4636531"/>
              <a:ext cx="543739"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基质</a:t>
              </a:r>
            </a:p>
          </p:txBody>
        </p:sp>
        <p:sp>
          <p:nvSpPr>
            <p:cNvPr id="27" name="文本框 26"/>
            <p:cNvSpPr txBox="1"/>
            <p:nvPr/>
          </p:nvSpPr>
          <p:spPr>
            <a:xfrm>
              <a:off x="5048305" y="2872536"/>
              <a:ext cx="1104790" cy="307777"/>
            </a:xfrm>
            <a:prstGeom prst="rect">
              <a:avLst/>
            </a:prstGeom>
            <a:noFill/>
          </p:spPr>
          <p:txBody>
            <a:bodyPr wrap="none" rtlCol="0">
              <a:spAutoFit/>
            </a:bodyPr>
            <a:lstStyle/>
            <a:p>
              <a:r>
                <a:rPr lang="el-GR"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α</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磷酸甘油</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086872" y="3671845"/>
              <a:ext cx="1104790" cy="307777"/>
            </a:xfrm>
            <a:prstGeom prst="rect">
              <a:avLst/>
            </a:prstGeom>
            <a:noFill/>
          </p:spPr>
          <p:txBody>
            <a:bodyPr wrap="none" rtlCol="0">
              <a:spAutoFit/>
            </a:bodyPr>
            <a:lstStyle/>
            <a:p>
              <a:r>
                <a:rPr lang="el-GR"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α</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磷酸甘油</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3643280" y="3742619"/>
              <a:ext cx="1261884"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磷酸二羟丙酮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3" name="直接箭头连接符 2"/>
            <p:cNvCxnSpPr/>
            <p:nvPr/>
          </p:nvCxnSpPr>
          <p:spPr>
            <a:xfrm>
              <a:off x="4279696" y="5452216"/>
              <a:ext cx="25073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515882" y="5275784"/>
              <a:ext cx="304892" cy="307777"/>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b</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34" name="直接箭头连接符 33"/>
            <p:cNvCxnSpPr/>
            <p:nvPr/>
          </p:nvCxnSpPr>
          <p:spPr>
            <a:xfrm>
              <a:off x="4779795" y="5452216"/>
              <a:ext cx="25073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995676" y="5272395"/>
              <a:ext cx="378630" cy="523220"/>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C</a:t>
              </a:r>
              <a:r>
                <a:rPr lang="en-US" altLang="zh-CN" sz="1400" b="1" baseline="-25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1</a:t>
              </a:r>
            </a:p>
            <a:p>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36" name="直接箭头连接符 35"/>
            <p:cNvCxnSpPr/>
            <p:nvPr/>
          </p:nvCxnSpPr>
          <p:spPr>
            <a:xfrm>
              <a:off x="5336573" y="5430576"/>
              <a:ext cx="25073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5570680" y="5265142"/>
              <a:ext cx="304892" cy="523220"/>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C</a:t>
              </a:r>
              <a:endParaRPr lang="en-US" altLang="zh-CN" sz="1400" b="1" baseline="-25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6082007" y="5251376"/>
              <a:ext cx="466794" cy="523220"/>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aa</a:t>
              </a:r>
              <a:r>
                <a:rPr lang="en-US" altLang="zh-CN" sz="1400" b="1" baseline="-25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
              </a:r>
            </a:p>
            <a:p>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a:off x="5821209" y="5429672"/>
              <a:ext cx="25073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6477000" y="5429672"/>
              <a:ext cx="25073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6727989" y="5277090"/>
              <a:ext cx="405880" cy="523220"/>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O</a:t>
              </a:r>
              <a:r>
                <a:rPr lang="en-US" altLang="zh-CN" sz="1400" b="1" baseline="-25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2</a:t>
              </a:r>
            </a:p>
            <a:p>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226980" y="5280714"/>
              <a:ext cx="864339" cy="307777"/>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呼吸链</a:t>
              </a:r>
              <a:r>
                <a:rPr lang="en-US" altLang="zh-CN" sz="1400" b="1" dirty="0">
                  <a:solidFill>
                    <a:schemeClr val="bg1"/>
                  </a:solidFill>
                  <a:latin typeface="微软雅黑" panose="020B0503020204020204" pitchFamily="34" charset="-122"/>
                  <a:ea typeface="微软雅黑" panose="020B0503020204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6582089" y="4050396"/>
              <a:ext cx="1643399" cy="666849"/>
            </a:xfrm>
            <a:prstGeom prst="rect">
              <a:avLst/>
            </a:prstGeom>
            <a:noFill/>
          </p:spPr>
          <p:txBody>
            <a:bodyPr wrap="none" rtlCol="0">
              <a:spAutoFit/>
            </a:bodyPr>
            <a:lstStyle/>
            <a:p>
              <a:r>
                <a:rPr lang="el-GR"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α</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磷酸甘油脱氢酶</a:t>
              </a:r>
              <a:endParaRPr lang="zh-CN" altLang="en-US" sz="1400" b="1" dirty="0">
                <a:solidFill>
                  <a:schemeClr val="bg1"/>
                </a:solidFill>
                <a:latin typeface="微软雅黑" panose="020B0503020204020204" pitchFamily="34" charset="-122"/>
                <a:ea typeface="微软雅黑" panose="020B0503020204020204" pitchFamily="34" charset="-122"/>
              </a:endParaRPr>
            </a:p>
            <a:p>
              <a:endParaRPr lang="en-US" altLang="zh-CN" sz="14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以</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FAD</a:t>
              </a:r>
              <a:r>
                <a:rPr lang="en-US" altLang="zh-CN" sz="14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为辅酶）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0540051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5782"/>
                                        </p:tgtEl>
                                        <p:attrNameLst>
                                          <p:attrName>style.visibility</p:attrName>
                                        </p:attrNameLst>
                                      </p:cBhvr>
                                      <p:to>
                                        <p:strVal val="visible"/>
                                      </p:to>
                                    </p:set>
                                    <p:anim calcmode="lin" valueType="num">
                                      <p:cBhvr additive="base">
                                        <p:cTn id="7" dur="500" fill="hold"/>
                                        <p:tgtEl>
                                          <p:spTgt spid="75782"/>
                                        </p:tgtEl>
                                        <p:attrNameLst>
                                          <p:attrName>ppt_x</p:attrName>
                                        </p:attrNameLst>
                                      </p:cBhvr>
                                      <p:tavLst>
                                        <p:tav tm="0">
                                          <p:val>
                                            <p:strVal val="0-#ppt_w/2"/>
                                          </p:val>
                                        </p:tav>
                                        <p:tav tm="100000">
                                          <p:val>
                                            <p:strVal val="#ppt_x"/>
                                          </p:val>
                                        </p:tav>
                                      </p:tavLst>
                                    </p:anim>
                                    <p:anim calcmode="lin" valueType="num">
                                      <p:cBhvr additive="base">
                                        <p:cTn id="8" dur="500" fill="hold"/>
                                        <p:tgtEl>
                                          <p:spTgt spid="757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86542" y="596496"/>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苹果酸穿梭作用</a:t>
            </a:r>
          </a:p>
        </p:txBody>
      </p:sp>
      <p:sp>
        <p:nvSpPr>
          <p:cNvPr id="51203" name="Rectangle 3"/>
          <p:cNvSpPr>
            <a:spLocks noGrp="1" noChangeArrowheads="1"/>
          </p:cNvSpPr>
          <p:nvPr>
            <p:ph type="body" idx="1"/>
          </p:nvPr>
        </p:nvSpPr>
        <p:spPr>
          <a:xfrm>
            <a:off x="628649" y="1825625"/>
            <a:ext cx="8249343" cy="4351338"/>
          </a:xfrm>
        </p:spPr>
        <p:txBody>
          <a:bodyPr/>
          <a:lstStyle/>
          <a:p>
            <a:pPr eaLnBrk="1" hangingPunct="1">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线粒体内外都具有苹果酸脱氢酶，而且辅酶（</a:t>
            </a:r>
            <a:r>
              <a:rPr lang="en-US" altLang="zh-CN" sz="2400" b="1" dirty="0">
                <a:solidFill>
                  <a:srgbClr val="FFCCFF"/>
                </a:solidFill>
                <a:latin typeface="微软雅黑" panose="020B0503020204020204" pitchFamily="34" charset="-122"/>
                <a:ea typeface="微软雅黑" panose="020B0503020204020204" pitchFamily="34" charset="-122"/>
              </a:rPr>
              <a:t>FAD</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相同</a:t>
            </a:r>
            <a:endParaRPr lang="zh-CN" altLang="zh-CN" sz="2800" b="1"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通过这种穿梭作用，线粒体外的</a:t>
            </a:r>
            <a:r>
              <a:rPr lang="en-US" altLang="zh-CN" sz="2400" b="1" dirty="0">
                <a:latin typeface="微软雅黑" panose="020B0503020204020204" pitchFamily="34" charset="-122"/>
                <a:ea typeface="微软雅黑" panose="020B0503020204020204" pitchFamily="34" charset="-122"/>
              </a:rPr>
              <a:t>NADH+H</a:t>
            </a:r>
            <a:r>
              <a:rPr lang="en-US" altLang="zh-CN" sz="2400" b="1" baseline="30000"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能产生</a:t>
            </a:r>
            <a:r>
              <a:rPr lang="zh-CN" altLang="en-US" sz="2400" b="1" dirty="0">
                <a:solidFill>
                  <a:srgbClr val="FFCCFF"/>
                </a:solidFill>
                <a:latin typeface="微软雅黑" panose="020B0503020204020204" pitchFamily="34" charset="-122"/>
                <a:ea typeface="微软雅黑" panose="020B0503020204020204" pitchFamily="34" charset="-122"/>
              </a:rPr>
              <a:t>3个</a:t>
            </a:r>
            <a:r>
              <a:rPr lang="en-US" altLang="zh-CN" sz="2400" b="1" dirty="0">
                <a:solidFill>
                  <a:srgbClr val="FFCCFF"/>
                </a:solidFill>
                <a:latin typeface="微软雅黑" panose="020B0503020204020204" pitchFamily="34" charset="-122"/>
                <a:ea typeface="微软雅黑" panose="020B0503020204020204" pitchFamily="34" charset="-122"/>
              </a:rPr>
              <a:t>ATP</a:t>
            </a:r>
            <a:r>
              <a:rPr lang="en-US" altLang="zh-CN" sz="2400" b="1" dirty="0">
                <a:latin typeface="微软雅黑" panose="020B0503020204020204" pitchFamily="34" charset="-122"/>
                <a:ea typeface="微软雅黑" panose="020B0503020204020204" pitchFamily="34" charset="-122"/>
              </a:rPr>
              <a:t>。</a:t>
            </a:r>
          </a:p>
          <a:p>
            <a:pPr eaLnBrk="1" hangingPunct="1">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hlinkClick r:id="rId2" action="ppaction://hlinksldjump"/>
              </a:rPr>
              <a:t>苹果酸穿梭系统图</a:t>
            </a:r>
            <a:endParaRPr lang="zh-CN" altLang="zh-CN" sz="2400" b="1" dirty="0">
              <a:latin typeface="微软雅黑" panose="020B0503020204020204" pitchFamily="34" charset="-122"/>
              <a:ea typeface="微软雅黑" panose="020B0503020204020204" pitchFamily="34" charset="-122"/>
            </a:endParaRPr>
          </a:p>
          <a:p>
            <a:pPr eaLnBrk="1" hangingPunct="1"/>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2260776"/>
      </p:ext>
    </p:extLst>
  </p:cSld>
  <p:clrMapOvr>
    <a:masterClrMapping/>
  </p:clrMapOvr>
  <p:transition>
    <p:pull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528972" y="488619"/>
            <a:ext cx="7772400" cy="646331"/>
          </a:xfrm>
        </p:spPr>
        <p:txBody>
          <a:bodyPr lIns="91440" tIns="45720" rIns="91440" bIns="45720" anchor="t">
            <a:spAutoFit/>
          </a:bodyPr>
          <a:lstStyle/>
          <a:p>
            <a:pPr algn="ctr" eaLnBrk="1" hangingPunct="1">
              <a:spcBef>
                <a:spcPct val="50000"/>
              </a:spcBef>
              <a:defRPr/>
            </a:pPr>
            <a:r>
              <a:rPr lang="zh-CN" altLang="en-US" sz="4000" dirty="0">
                <a:solidFill>
                  <a:srgbClr val="FFCCFF"/>
                </a:solidFill>
                <a:ea typeface="隶书" pitchFamily="49" charset="-122"/>
              </a:rPr>
              <a:t> </a:t>
            </a:r>
            <a:r>
              <a:rPr lang="zh-CN" altLang="en-US" sz="4000" b="1" dirty="0">
                <a:solidFill>
                  <a:srgbClr val="FFCCFF"/>
                </a:solidFill>
                <a:latin typeface="微软雅黑" panose="020B0503020204020204" pitchFamily="34" charset="-122"/>
                <a:ea typeface="微软雅黑" panose="020B0503020204020204" pitchFamily="34" charset="-122"/>
              </a:rPr>
              <a:t>苹果酸穿梭系统图</a:t>
            </a:r>
          </a:p>
        </p:txBody>
      </p:sp>
      <p:sp>
        <p:nvSpPr>
          <p:cNvPr id="6" name="矩形 5"/>
          <p:cNvSpPr/>
          <p:nvPr/>
        </p:nvSpPr>
        <p:spPr>
          <a:xfrm>
            <a:off x="1113537" y="1998471"/>
            <a:ext cx="6749934" cy="3915295"/>
          </a:xfrm>
          <a:prstGeom prst="rect">
            <a:avLst/>
          </a:prstGeom>
          <a:solidFill>
            <a:srgbClr val="E0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ndParaRPr>
          </a:p>
        </p:txBody>
      </p:sp>
      <p:sp>
        <p:nvSpPr>
          <p:cNvPr id="7" name="矩形 6"/>
          <p:cNvSpPr/>
          <p:nvPr/>
        </p:nvSpPr>
        <p:spPr>
          <a:xfrm>
            <a:off x="1122218" y="3517326"/>
            <a:ext cx="6749934" cy="7596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70945" y="2158246"/>
            <a:ext cx="723275"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谷氨酸</a:t>
            </a:r>
          </a:p>
        </p:txBody>
      </p:sp>
      <p:sp>
        <p:nvSpPr>
          <p:cNvPr id="11" name="文本框 10"/>
          <p:cNvSpPr txBox="1"/>
          <p:nvPr/>
        </p:nvSpPr>
        <p:spPr>
          <a:xfrm>
            <a:off x="2650130" y="2917870"/>
            <a:ext cx="1104790" cy="307777"/>
          </a:xfrm>
          <a:prstGeom prst="rect">
            <a:avLst/>
          </a:prstGeom>
          <a:noFill/>
        </p:spPr>
        <p:txBody>
          <a:bodyPr wrap="none" rtlCol="0">
            <a:spAutoFit/>
          </a:bodyPr>
          <a:lstStyle/>
          <a:p>
            <a:r>
              <a:rPr lang="el-GR"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α</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酮戊二酸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268897" y="2726564"/>
            <a:ext cx="1673856" cy="666849"/>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苹果酸脱氢酶</a:t>
            </a:r>
            <a:endParaRPr lang="zh-CN" altLang="en-US" sz="1400" b="1" dirty="0">
              <a:solidFill>
                <a:schemeClr val="bg1"/>
              </a:solidFill>
              <a:latin typeface="微软雅黑" panose="020B0503020204020204" pitchFamily="34" charset="-122"/>
              <a:ea typeface="微软雅黑" panose="020B0503020204020204" pitchFamily="34" charset="-122"/>
            </a:endParaRPr>
          </a:p>
          <a:p>
            <a:endParaRPr lang="en-US" altLang="zh-CN" sz="14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以</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NAD</a:t>
            </a:r>
            <a:r>
              <a:rPr lang="en-US" altLang="zh-CN" sz="14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为辅酶）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272583862"/>
              </p:ext>
            </p:extLst>
          </p:nvPr>
        </p:nvGraphicFramePr>
        <p:xfrm>
          <a:off x="3724989" y="3892289"/>
          <a:ext cx="514350" cy="998181"/>
        </p:xfrm>
        <a:graphic>
          <a:graphicData uri="http://schemas.openxmlformats.org/presentationml/2006/ole">
            <mc:AlternateContent xmlns:mc="http://schemas.openxmlformats.org/markup-compatibility/2006">
              <mc:Choice xmlns:v="urn:schemas-microsoft-com:vml" Requires="v">
                <p:oleObj spid="_x0000_s7217" name="CS ChemDraw Drawing" r:id="rId3" imgW="502486" imgH="821222" progId="ChemDraw.Document.6.0">
                  <p:embed/>
                </p:oleObj>
              </mc:Choice>
              <mc:Fallback>
                <p:oleObj name="CS ChemDraw Drawing" r:id="rId3" imgW="502486" imgH="821222" progId="ChemDraw.Document.6.0">
                  <p:embed/>
                  <p:pic>
                    <p:nvPicPr>
                      <p:cNvPr id="0" name=""/>
                      <p:cNvPicPr/>
                      <p:nvPr/>
                    </p:nvPicPr>
                    <p:blipFill>
                      <a:blip r:embed="rId4"/>
                      <a:stretch>
                        <a:fillRect/>
                      </a:stretch>
                    </p:blipFill>
                    <p:spPr>
                      <a:xfrm>
                        <a:off x="3724989" y="3892289"/>
                        <a:ext cx="514350" cy="998181"/>
                      </a:xfrm>
                      <a:prstGeom prst="rect">
                        <a:avLst/>
                      </a:prstGeom>
                    </p:spPr>
                  </p:pic>
                </p:oleObj>
              </mc:Fallback>
            </mc:AlternateContent>
          </a:graphicData>
        </a:graphic>
      </p:graphicFrame>
      <p:sp>
        <p:nvSpPr>
          <p:cNvPr id="15" name="文本框 14"/>
          <p:cNvSpPr txBox="1"/>
          <p:nvPr/>
        </p:nvSpPr>
        <p:spPr>
          <a:xfrm>
            <a:off x="4187905" y="2055063"/>
            <a:ext cx="902811"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草酰乙酸</a:t>
            </a:r>
            <a:endParaRPr lang="zh-CN" altLang="en-US" sz="1400" b="1" baseline="30000" dirty="0">
              <a:solidFill>
                <a:schemeClr val="bg1"/>
              </a:solidFill>
              <a:latin typeface="微软雅黑" panose="020B0503020204020204" pitchFamily="34" charset="-122"/>
              <a:ea typeface="微软雅黑" panose="020B0503020204020204" pitchFamily="34" charset="-122"/>
            </a:endParaRPr>
          </a:p>
        </p:txBody>
      </p:sp>
      <p:cxnSp>
        <p:nvCxnSpPr>
          <p:cNvPr id="16" name="直接箭头连接符 15"/>
          <p:cNvCxnSpPr/>
          <p:nvPr/>
        </p:nvCxnSpPr>
        <p:spPr>
          <a:xfrm>
            <a:off x="4618377" y="3269500"/>
            <a:ext cx="0" cy="47713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232443" y="3255484"/>
            <a:ext cx="0" cy="50375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296134" y="3168072"/>
            <a:ext cx="543739"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胞液</a:t>
            </a:r>
          </a:p>
        </p:txBody>
      </p:sp>
      <p:sp>
        <p:nvSpPr>
          <p:cNvPr id="21" name="文本框 20"/>
          <p:cNvSpPr txBox="1"/>
          <p:nvPr/>
        </p:nvSpPr>
        <p:spPr>
          <a:xfrm>
            <a:off x="1199466" y="3605354"/>
            <a:ext cx="1082348"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线粒体内膜</a:t>
            </a:r>
          </a:p>
        </p:txBody>
      </p:sp>
      <p:sp>
        <p:nvSpPr>
          <p:cNvPr id="22" name="文本框 21"/>
          <p:cNvSpPr txBox="1"/>
          <p:nvPr/>
        </p:nvSpPr>
        <p:spPr>
          <a:xfrm>
            <a:off x="1614991" y="4653155"/>
            <a:ext cx="543739"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基质</a:t>
            </a:r>
          </a:p>
        </p:txBody>
      </p:sp>
      <p:sp>
        <p:nvSpPr>
          <p:cNvPr id="23" name="文本框 22"/>
          <p:cNvSpPr txBox="1"/>
          <p:nvPr/>
        </p:nvSpPr>
        <p:spPr>
          <a:xfrm>
            <a:off x="4161167" y="2889103"/>
            <a:ext cx="902811"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门冬氨酸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5346953" y="5502548"/>
            <a:ext cx="1506374" cy="307777"/>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呼吸链</a:t>
            </a:r>
            <a:r>
              <a:rPr lang="en-US" altLang="zh-CN" sz="1400" b="1" dirty="0">
                <a:solidFill>
                  <a:schemeClr val="bg1"/>
                </a:solidFill>
                <a:latin typeface="微软雅黑" panose="020B0503020204020204" pitchFamily="34" charset="-122"/>
                <a:ea typeface="微软雅黑" panose="020B0503020204020204" pitchFamily="34" charset="-122"/>
              </a:rPr>
              <a:t>3</a:t>
            </a:r>
            <a:r>
              <a:rPr lang="zh-CN" altLang="en-US" sz="1400" b="1" dirty="0">
                <a:solidFill>
                  <a:schemeClr val="bg1"/>
                </a:solidFill>
                <a:latin typeface="微软雅黑" panose="020B0503020204020204" pitchFamily="34" charset="-122"/>
                <a:ea typeface="微软雅黑" panose="020B0503020204020204" pitchFamily="34" charset="-122"/>
              </a:rPr>
              <a:t>个</a:t>
            </a:r>
            <a:r>
              <a:rPr lang="en-US" altLang="zh-CN" sz="1400" b="1" dirty="0">
                <a:solidFill>
                  <a:schemeClr val="bg1"/>
                </a:solidFill>
                <a:latin typeface="微软雅黑" panose="020B0503020204020204" pitchFamily="34" charset="-122"/>
                <a:ea typeface="微软雅黑" panose="020B0503020204020204" pitchFamily="34" charset="-122"/>
              </a:rPr>
              <a:t>ATP)</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aphicFrame>
        <p:nvGraphicFramePr>
          <p:cNvPr id="39" name="对象 38"/>
          <p:cNvGraphicFramePr>
            <a:graphicFrameLocks noChangeAspect="1"/>
          </p:cNvGraphicFramePr>
          <p:nvPr>
            <p:extLst>
              <p:ext uri="{D42A27DB-BD31-4B8C-83A1-F6EECF244321}">
                <p14:modId xmlns:p14="http://schemas.microsoft.com/office/powerpoint/2010/main" val="3109111816"/>
              </p:ext>
            </p:extLst>
          </p:nvPr>
        </p:nvGraphicFramePr>
        <p:xfrm>
          <a:off x="2393789" y="2201207"/>
          <a:ext cx="319009" cy="2708201"/>
        </p:xfrm>
        <a:graphic>
          <a:graphicData uri="http://schemas.openxmlformats.org/presentationml/2006/ole">
            <mc:AlternateContent xmlns:mc="http://schemas.openxmlformats.org/markup-compatibility/2006">
              <mc:Choice xmlns:v="urn:schemas-microsoft-com:vml" Requires="v">
                <p:oleObj spid="_x0000_s7218" name="CS ChemDraw Drawing" r:id="rId5" imgW="383458" imgH="1160763" progId="ChemDraw.Document.6.0">
                  <p:embed/>
                </p:oleObj>
              </mc:Choice>
              <mc:Fallback>
                <p:oleObj name="CS ChemDraw Drawing" r:id="rId5" imgW="383458" imgH="1160763" progId="ChemDraw.Document.6.0">
                  <p:embed/>
                  <p:pic>
                    <p:nvPicPr>
                      <p:cNvPr id="0" name=""/>
                      <p:cNvPicPr/>
                      <p:nvPr/>
                    </p:nvPicPr>
                    <p:blipFill>
                      <a:blip r:embed="rId6"/>
                      <a:stretch>
                        <a:fillRect/>
                      </a:stretch>
                    </p:blipFill>
                    <p:spPr>
                      <a:xfrm>
                        <a:off x="2393789" y="2201207"/>
                        <a:ext cx="319009" cy="2708201"/>
                      </a:xfrm>
                      <a:prstGeom prst="rect">
                        <a:avLst/>
                      </a:prstGeom>
                    </p:spPr>
                  </p:pic>
                </p:oleObj>
              </mc:Fallback>
            </mc:AlternateContent>
          </a:graphicData>
        </a:graphic>
      </p:graphicFrame>
      <p:sp>
        <p:nvSpPr>
          <p:cNvPr id="43" name="文本框 42"/>
          <p:cNvSpPr txBox="1"/>
          <p:nvPr/>
        </p:nvSpPr>
        <p:spPr>
          <a:xfrm>
            <a:off x="2667285" y="3768440"/>
            <a:ext cx="1104790" cy="307777"/>
          </a:xfrm>
          <a:prstGeom prst="rect">
            <a:avLst/>
          </a:prstGeom>
          <a:noFill/>
        </p:spPr>
        <p:txBody>
          <a:bodyPr wrap="none" rtlCol="0">
            <a:spAutoFit/>
          </a:bodyPr>
          <a:lstStyle/>
          <a:p>
            <a:r>
              <a:rPr lang="el-GR"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α</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酮戊二酸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aphicFrame>
        <p:nvGraphicFramePr>
          <p:cNvPr id="40" name="对象 39"/>
          <p:cNvGraphicFramePr>
            <a:graphicFrameLocks noChangeAspect="1"/>
          </p:cNvGraphicFramePr>
          <p:nvPr>
            <p:extLst>
              <p:ext uri="{D42A27DB-BD31-4B8C-83A1-F6EECF244321}">
                <p14:modId xmlns:p14="http://schemas.microsoft.com/office/powerpoint/2010/main" val="3914057610"/>
              </p:ext>
            </p:extLst>
          </p:nvPr>
        </p:nvGraphicFramePr>
        <p:xfrm>
          <a:off x="3465276" y="2106915"/>
          <a:ext cx="734269" cy="1048046"/>
        </p:xfrm>
        <a:graphic>
          <a:graphicData uri="http://schemas.openxmlformats.org/presentationml/2006/ole">
            <mc:AlternateContent xmlns:mc="http://schemas.openxmlformats.org/markup-compatibility/2006">
              <mc:Choice xmlns:v="urn:schemas-microsoft-com:vml" Requires="v">
                <p:oleObj spid="_x0000_s7219" name="CS ChemDraw Drawing" r:id="rId7" imgW="732561" imgH="921312" progId="ChemDraw.Document.6.0">
                  <p:embed/>
                </p:oleObj>
              </mc:Choice>
              <mc:Fallback>
                <p:oleObj name="CS ChemDraw Drawing" r:id="rId7" imgW="732561" imgH="921312" progId="ChemDraw.Document.6.0">
                  <p:embed/>
                  <p:pic>
                    <p:nvPicPr>
                      <p:cNvPr id="0" name=""/>
                      <p:cNvPicPr/>
                      <p:nvPr/>
                    </p:nvPicPr>
                    <p:blipFill>
                      <a:blip r:embed="rId8"/>
                      <a:stretch>
                        <a:fillRect/>
                      </a:stretch>
                    </p:blipFill>
                    <p:spPr>
                      <a:xfrm>
                        <a:off x="3465276" y="2106915"/>
                        <a:ext cx="734269" cy="1048046"/>
                      </a:xfrm>
                      <a:prstGeom prst="rect">
                        <a:avLst/>
                      </a:prstGeom>
                    </p:spPr>
                  </p:pic>
                </p:oleObj>
              </mc:Fallback>
            </mc:AlternateContent>
          </a:graphicData>
        </a:graphic>
      </p:graphicFrame>
      <p:sp>
        <p:nvSpPr>
          <p:cNvPr id="45" name="文本框 44"/>
          <p:cNvSpPr txBox="1"/>
          <p:nvPr/>
        </p:nvSpPr>
        <p:spPr>
          <a:xfrm>
            <a:off x="2667285" y="4649220"/>
            <a:ext cx="723275"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谷氨酸</a:t>
            </a:r>
          </a:p>
        </p:txBody>
      </p:sp>
      <p:sp>
        <p:nvSpPr>
          <p:cNvPr id="46" name="文本框 45"/>
          <p:cNvSpPr txBox="1"/>
          <p:nvPr/>
        </p:nvSpPr>
        <p:spPr>
          <a:xfrm>
            <a:off x="4187905" y="3730533"/>
            <a:ext cx="902811"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门冬氨酸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4231982" y="4649220"/>
            <a:ext cx="902811"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草酰乙酸</a:t>
            </a:r>
            <a:endParaRPr lang="zh-CN" altLang="en-US" sz="1400" b="1" baseline="30000" dirty="0">
              <a:solidFill>
                <a:schemeClr val="bg1"/>
              </a:solidFill>
              <a:latin typeface="微软雅黑" panose="020B0503020204020204" pitchFamily="34" charset="-122"/>
              <a:ea typeface="微软雅黑" panose="020B0503020204020204" pitchFamily="34" charset="-122"/>
            </a:endParaRPr>
          </a:p>
        </p:txBody>
      </p:sp>
      <p:graphicFrame>
        <p:nvGraphicFramePr>
          <p:cNvPr id="41" name="对象 40"/>
          <p:cNvGraphicFramePr>
            <a:graphicFrameLocks noChangeAspect="1"/>
          </p:cNvGraphicFramePr>
          <p:nvPr>
            <p:extLst>
              <p:ext uri="{D42A27DB-BD31-4B8C-83A1-F6EECF244321}">
                <p14:modId xmlns:p14="http://schemas.microsoft.com/office/powerpoint/2010/main" val="2138144893"/>
              </p:ext>
            </p:extLst>
          </p:nvPr>
        </p:nvGraphicFramePr>
        <p:xfrm>
          <a:off x="5054773" y="2067127"/>
          <a:ext cx="766763" cy="928687"/>
        </p:xfrm>
        <a:graphic>
          <a:graphicData uri="http://schemas.openxmlformats.org/presentationml/2006/ole">
            <mc:AlternateContent xmlns:mc="http://schemas.openxmlformats.org/markup-compatibility/2006">
              <mc:Choice xmlns:v="urn:schemas-microsoft-com:vml" Requires="v">
                <p:oleObj spid="_x0000_s7220" name="CS ChemDraw Drawing" r:id="rId9" imgW="766222" imgH="927915" progId="ChemDraw.Document.6.0">
                  <p:embed/>
                </p:oleObj>
              </mc:Choice>
              <mc:Fallback>
                <p:oleObj name="CS ChemDraw Drawing" r:id="rId9" imgW="766222" imgH="927915" progId="ChemDraw.Document.6.0">
                  <p:embed/>
                  <p:pic>
                    <p:nvPicPr>
                      <p:cNvPr id="0" name=""/>
                      <p:cNvPicPr/>
                      <p:nvPr/>
                    </p:nvPicPr>
                    <p:blipFill>
                      <a:blip r:embed="rId10"/>
                      <a:stretch>
                        <a:fillRect/>
                      </a:stretch>
                    </p:blipFill>
                    <p:spPr>
                      <a:xfrm>
                        <a:off x="5054773" y="2067127"/>
                        <a:ext cx="766763" cy="928687"/>
                      </a:xfrm>
                      <a:prstGeom prst="rect">
                        <a:avLst/>
                      </a:prstGeom>
                    </p:spPr>
                  </p:pic>
                </p:oleObj>
              </mc:Fallback>
            </mc:AlternateContent>
          </a:graphicData>
        </a:graphic>
      </p:graphicFrame>
      <p:sp>
        <p:nvSpPr>
          <p:cNvPr id="49" name="文本框 48"/>
          <p:cNvSpPr txBox="1"/>
          <p:nvPr/>
        </p:nvSpPr>
        <p:spPr>
          <a:xfrm>
            <a:off x="5599867" y="2016541"/>
            <a:ext cx="1106393" cy="369332"/>
          </a:xfrm>
          <a:prstGeom prst="rect">
            <a:avLst/>
          </a:prstGeom>
          <a:noFill/>
        </p:spPr>
        <p:txBody>
          <a:bodyPr wrap="none" rtlCol="0">
            <a:spAutoFit/>
          </a:bodyPr>
          <a:lstStyle/>
          <a:p>
            <a:r>
              <a:rPr lang="en-US" altLang="zh-CN" b="1" dirty="0">
                <a:solidFill>
                  <a:schemeClr val="bg1"/>
                </a:solidFill>
              </a:rPr>
              <a:t>NADH+H</a:t>
            </a:r>
            <a:r>
              <a:rPr lang="en-US" altLang="zh-CN" b="1" baseline="30000" dirty="0">
                <a:solidFill>
                  <a:schemeClr val="bg1"/>
                </a:solidFill>
              </a:rPr>
              <a:t>+</a:t>
            </a:r>
            <a:endParaRPr lang="zh-CN" altLang="en-US" b="1" baseline="30000" dirty="0">
              <a:solidFill>
                <a:schemeClr val="bg1"/>
              </a:solidFill>
            </a:endParaRPr>
          </a:p>
        </p:txBody>
      </p:sp>
      <p:sp>
        <p:nvSpPr>
          <p:cNvPr id="50" name="文本框 49"/>
          <p:cNvSpPr txBox="1"/>
          <p:nvPr/>
        </p:nvSpPr>
        <p:spPr>
          <a:xfrm>
            <a:off x="5733008" y="2603555"/>
            <a:ext cx="699230" cy="369332"/>
          </a:xfrm>
          <a:prstGeom prst="rect">
            <a:avLst/>
          </a:prstGeom>
          <a:noFill/>
        </p:spPr>
        <p:txBody>
          <a:bodyPr wrap="none" rtlCol="0">
            <a:spAutoFit/>
          </a:bodyPr>
          <a:lstStyle/>
          <a:p>
            <a:r>
              <a:rPr lang="en-US" altLang="zh-CN" b="1" dirty="0">
                <a:solidFill>
                  <a:srgbClr val="C00000"/>
                </a:solidFill>
              </a:rPr>
              <a:t>NAD</a:t>
            </a:r>
            <a:r>
              <a:rPr lang="en-US" altLang="zh-CN" b="1" baseline="30000" dirty="0">
                <a:solidFill>
                  <a:srgbClr val="C00000"/>
                </a:solidFill>
              </a:rPr>
              <a:t>+</a:t>
            </a:r>
            <a:endParaRPr lang="zh-CN" altLang="en-US" b="1" baseline="30000" dirty="0">
              <a:solidFill>
                <a:srgbClr val="C00000"/>
              </a:solidFill>
            </a:endParaRPr>
          </a:p>
        </p:txBody>
      </p:sp>
      <p:sp>
        <p:nvSpPr>
          <p:cNvPr id="51" name="文本框 50"/>
          <p:cNvSpPr txBox="1"/>
          <p:nvPr/>
        </p:nvSpPr>
        <p:spPr>
          <a:xfrm>
            <a:off x="6240850" y="4204816"/>
            <a:ext cx="1673856" cy="666849"/>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苹果酸脱氢酶</a:t>
            </a:r>
            <a:endParaRPr lang="zh-CN" altLang="en-US" sz="1400" b="1" dirty="0">
              <a:solidFill>
                <a:schemeClr val="bg1"/>
              </a:solidFill>
              <a:latin typeface="微软雅黑" panose="020B0503020204020204" pitchFamily="34" charset="-122"/>
              <a:ea typeface="微软雅黑" panose="020B0503020204020204" pitchFamily="34" charset="-122"/>
            </a:endParaRPr>
          </a:p>
          <a:p>
            <a:endParaRPr lang="en-US" altLang="zh-CN" sz="14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以</a:t>
            </a:r>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NAD</a:t>
            </a:r>
            <a:r>
              <a:rPr lang="en-US" altLang="zh-CN" sz="14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为辅酶）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5028595" y="2931419"/>
            <a:ext cx="723275" cy="307777"/>
          </a:xfrm>
          <a:prstGeom prst="rect">
            <a:avLst/>
          </a:prstGeom>
          <a:noFill/>
        </p:spPr>
        <p:txBody>
          <a:bodyPr wrap="non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苹果酸</a:t>
            </a:r>
            <a:endParaRPr lang="zh-CN" altLang="en-US" sz="1400" b="1" baseline="30000" dirty="0">
              <a:solidFill>
                <a:srgbClr val="C00000"/>
              </a:solidFill>
              <a:latin typeface="微软雅黑" panose="020B0503020204020204" pitchFamily="34" charset="-122"/>
              <a:ea typeface="微软雅黑" panose="020B0503020204020204" pitchFamily="34" charset="-122"/>
            </a:endParaRPr>
          </a:p>
        </p:txBody>
      </p:sp>
      <p:cxnSp>
        <p:nvCxnSpPr>
          <p:cNvPr id="53" name="直接箭头连接符 52"/>
          <p:cNvCxnSpPr/>
          <p:nvPr/>
        </p:nvCxnSpPr>
        <p:spPr>
          <a:xfrm>
            <a:off x="5421403" y="3269500"/>
            <a:ext cx="0" cy="47713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5033863" y="3773976"/>
            <a:ext cx="723275" cy="307777"/>
          </a:xfrm>
          <a:prstGeom prst="rect">
            <a:avLst/>
          </a:prstGeom>
          <a:noFill/>
        </p:spPr>
        <p:txBody>
          <a:bodyPr wrap="non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苹果酸</a:t>
            </a:r>
            <a:endParaRPr lang="zh-CN" altLang="en-US" sz="1400" b="1" baseline="30000" dirty="0">
              <a:solidFill>
                <a:srgbClr val="C00000"/>
              </a:solidFill>
              <a:latin typeface="微软雅黑" panose="020B0503020204020204" pitchFamily="34" charset="-122"/>
              <a:ea typeface="微软雅黑" panose="020B0503020204020204" pitchFamily="34" charset="-122"/>
            </a:endParaRPr>
          </a:p>
        </p:txBody>
      </p:sp>
      <p:graphicFrame>
        <p:nvGraphicFramePr>
          <p:cNvPr id="42" name="对象 41"/>
          <p:cNvGraphicFramePr>
            <a:graphicFrameLocks noChangeAspect="1"/>
          </p:cNvGraphicFramePr>
          <p:nvPr>
            <p:extLst>
              <p:ext uri="{D42A27DB-BD31-4B8C-83A1-F6EECF244321}">
                <p14:modId xmlns:p14="http://schemas.microsoft.com/office/powerpoint/2010/main" val="73367652"/>
              </p:ext>
            </p:extLst>
          </p:nvPr>
        </p:nvGraphicFramePr>
        <p:xfrm>
          <a:off x="5184529" y="4084745"/>
          <a:ext cx="766763" cy="928687"/>
        </p:xfrm>
        <a:graphic>
          <a:graphicData uri="http://schemas.openxmlformats.org/presentationml/2006/ole">
            <mc:AlternateContent xmlns:mc="http://schemas.openxmlformats.org/markup-compatibility/2006">
              <mc:Choice xmlns:v="urn:schemas-microsoft-com:vml" Requires="v">
                <p:oleObj spid="_x0000_s7221" name="CS ChemDraw Drawing" r:id="rId11" imgW="766222" imgH="927915" progId="ChemDraw.Document.6.0">
                  <p:embed/>
                </p:oleObj>
              </mc:Choice>
              <mc:Fallback>
                <p:oleObj name="CS ChemDraw Drawing" r:id="rId11" imgW="766222" imgH="927915" progId="ChemDraw.Document.6.0">
                  <p:embed/>
                  <p:pic>
                    <p:nvPicPr>
                      <p:cNvPr id="0" name=""/>
                      <p:cNvPicPr/>
                      <p:nvPr/>
                    </p:nvPicPr>
                    <p:blipFill>
                      <a:blip r:embed="rId12"/>
                      <a:stretch>
                        <a:fillRect/>
                      </a:stretch>
                    </p:blipFill>
                    <p:spPr>
                      <a:xfrm>
                        <a:off x="5184529" y="4084745"/>
                        <a:ext cx="766763" cy="928687"/>
                      </a:xfrm>
                      <a:prstGeom prst="rect">
                        <a:avLst/>
                      </a:prstGeom>
                    </p:spPr>
                  </p:pic>
                </p:oleObj>
              </mc:Fallback>
            </mc:AlternateContent>
          </a:graphicData>
        </a:graphic>
      </p:graphicFrame>
      <p:sp>
        <p:nvSpPr>
          <p:cNvPr id="56" name="文本框 55"/>
          <p:cNvSpPr txBox="1"/>
          <p:nvPr/>
        </p:nvSpPr>
        <p:spPr>
          <a:xfrm>
            <a:off x="5860181" y="3967366"/>
            <a:ext cx="705642" cy="307777"/>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NAD</a:t>
            </a:r>
            <a:r>
              <a:rPr lang="en-US" altLang="zh-CN" sz="1400" b="1" baseline="30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5346953" y="4893717"/>
            <a:ext cx="1106393" cy="369332"/>
          </a:xfrm>
          <a:prstGeom prst="rect">
            <a:avLst/>
          </a:prstGeom>
          <a:noFill/>
        </p:spPr>
        <p:txBody>
          <a:bodyPr wrap="none" rtlCol="0">
            <a:spAutoFit/>
          </a:bodyPr>
          <a:lstStyle/>
          <a:p>
            <a:r>
              <a:rPr lang="en-US" altLang="zh-CN" b="1" dirty="0">
                <a:solidFill>
                  <a:schemeClr val="bg1"/>
                </a:solidFill>
              </a:rPr>
              <a:t>NADH+H</a:t>
            </a:r>
            <a:r>
              <a:rPr lang="en-US" altLang="zh-CN" b="1" baseline="30000" dirty="0">
                <a:solidFill>
                  <a:schemeClr val="bg1"/>
                </a:solidFill>
              </a:rPr>
              <a:t>+</a:t>
            </a:r>
            <a:endParaRPr lang="zh-CN" altLang="en-US" b="1" baseline="30000" dirty="0">
              <a:solidFill>
                <a:schemeClr val="bg1"/>
              </a:solidFill>
            </a:endParaRPr>
          </a:p>
        </p:txBody>
      </p:sp>
      <p:cxnSp>
        <p:nvCxnSpPr>
          <p:cNvPr id="58" name="直接箭头连接符 57"/>
          <p:cNvCxnSpPr/>
          <p:nvPr/>
        </p:nvCxnSpPr>
        <p:spPr>
          <a:xfrm>
            <a:off x="5779122" y="5179305"/>
            <a:ext cx="42414" cy="3757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31401"/>
      </p:ext>
    </p:extLst>
  </p:cSld>
  <p:clrMapOvr>
    <a:masterClrMapping/>
  </p:clrMapOvr>
  <p:transition>
    <p:split orient="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951807" y="591234"/>
            <a:ext cx="7772400" cy="646331"/>
          </a:xfrm>
        </p:spPr>
        <p:txBody>
          <a:bodyPr lIns="91440" tIns="45720" rIns="91440" bIns="45720" anchor="t">
            <a:spAutoFit/>
          </a:bodyPr>
          <a:lstStyle/>
          <a:p>
            <a:pPr eaLnBrk="1" hangingPunct="1">
              <a:spcBef>
                <a:spcPct val="50000"/>
              </a:spcBef>
              <a:defRPr/>
            </a:pPr>
            <a:r>
              <a:rPr lang="zh-CN" altLang="en-US" sz="4000" b="1" dirty="0">
                <a:solidFill>
                  <a:srgbClr val="FFCCFF"/>
                </a:solidFill>
                <a:latin typeface="微软雅黑" panose="020B0503020204020204" pitchFamily="34" charset="-122"/>
                <a:ea typeface="微软雅黑" panose="020B0503020204020204" pitchFamily="34" charset="-122"/>
              </a:rPr>
              <a:t>高能化合物的储存和转移利用</a:t>
            </a:r>
          </a:p>
        </p:txBody>
      </p:sp>
      <p:sp>
        <p:nvSpPr>
          <p:cNvPr id="53251" name="Rectangle 3"/>
          <p:cNvSpPr>
            <a:spLocks noGrp="1" noChangeArrowheads="1"/>
          </p:cNvSpPr>
          <p:nvPr>
            <p:ph type="body" idx="1"/>
          </p:nvPr>
        </p:nvSpPr>
        <p:spPr>
          <a:xfrm>
            <a:off x="457200" y="1828800"/>
            <a:ext cx="8153400" cy="4114800"/>
          </a:xfrm>
        </p:spPr>
        <p:txBody>
          <a:bodyPr>
            <a:normAutofit fontScale="92500" lnSpcReduction="20000"/>
          </a:bodyPr>
          <a:lstStyle/>
          <a:p>
            <a:pPr eaLnBrk="1" hangingPunct="1">
              <a:lnSpc>
                <a:spcPct val="130000"/>
              </a:lnSpc>
              <a:buFont typeface="Wingdings" panose="05000000000000000000" pitchFamily="2" charset="2"/>
              <a:buNone/>
            </a:pPr>
            <a:r>
              <a:rPr lang="en-US" altLang="zh-CN" sz="2400" b="0" dirty="0">
                <a:latin typeface="Times New Roman" panose="02020603050405020304" pitchFamily="18" charset="0"/>
              </a:rPr>
              <a:t>          </a:t>
            </a:r>
            <a:r>
              <a:rPr lang="en-US" altLang="zh-CN" sz="2400" b="1" dirty="0">
                <a:latin typeface="微软雅黑" panose="020B0503020204020204" pitchFamily="34" charset="-122"/>
                <a:ea typeface="微软雅黑" panose="020B0503020204020204" pitchFamily="34" charset="-122"/>
              </a:rPr>
              <a:t>ATP</a:t>
            </a:r>
            <a:r>
              <a:rPr lang="zh-CN" altLang="en-US" sz="2400" b="1" dirty="0">
                <a:latin typeface="微软雅黑" panose="020B0503020204020204" pitchFamily="34" charset="-122"/>
                <a:ea typeface="微软雅黑" panose="020B0503020204020204" pitchFamily="34" charset="-122"/>
              </a:rPr>
              <a:t>是生物界普遍的供能物质，体内的分解代谢和合成代谢的偶联都以</a:t>
            </a:r>
            <a:r>
              <a:rPr lang="en-US" altLang="zh-CN" sz="2400" b="1" dirty="0">
                <a:latin typeface="微软雅黑" panose="020B0503020204020204" pitchFamily="34" charset="-122"/>
                <a:ea typeface="微软雅黑" panose="020B0503020204020204" pitchFamily="34" charset="-122"/>
              </a:rPr>
              <a:t>ATP</a:t>
            </a:r>
            <a:r>
              <a:rPr lang="zh-CN" altLang="en-US" sz="2400" b="1" dirty="0">
                <a:latin typeface="微软雅黑" panose="020B0503020204020204" pitchFamily="34" charset="-122"/>
                <a:ea typeface="微软雅黑" panose="020B0503020204020204" pitchFamily="34" charset="-122"/>
              </a:rPr>
              <a:t>为偶联剂。</a:t>
            </a:r>
            <a:r>
              <a:rPr lang="en-US" altLang="zh-CN" sz="2400" b="1" dirty="0">
                <a:latin typeface="微软雅黑" panose="020B0503020204020204" pitchFamily="34" charset="-122"/>
                <a:ea typeface="微软雅黑" panose="020B0503020204020204" pitchFamily="34" charset="-122"/>
              </a:rPr>
              <a:t>ATP</a:t>
            </a:r>
            <a:r>
              <a:rPr lang="zh-CN" altLang="en-US" sz="2400" b="1" dirty="0">
                <a:latin typeface="微软雅黑" panose="020B0503020204020204" pitchFamily="34" charset="-122"/>
                <a:ea typeface="微软雅黑" panose="020B0503020204020204" pitchFamily="34" charset="-122"/>
              </a:rPr>
              <a:t>分子含有两个高能磷酸键，在体外标准条件下测定，每个高能磷酸键水解时释放约</a:t>
            </a:r>
            <a:r>
              <a:rPr lang="zh-CN" altLang="en-US" sz="2400" b="1" dirty="0">
                <a:solidFill>
                  <a:srgbClr val="C00000"/>
                </a:solidFill>
                <a:latin typeface="微软雅黑" panose="020B0503020204020204" pitchFamily="34" charset="-122"/>
                <a:ea typeface="微软雅黑" panose="020B0503020204020204" pitchFamily="34" charset="-122"/>
              </a:rPr>
              <a:t>7.3</a:t>
            </a:r>
            <a:r>
              <a:rPr lang="en-US" altLang="zh-CN" sz="2400" b="1" dirty="0">
                <a:solidFill>
                  <a:srgbClr val="C00000"/>
                </a:solidFill>
                <a:latin typeface="微软雅黑" panose="020B0503020204020204" pitchFamily="34" charset="-122"/>
                <a:ea typeface="微软雅黑" panose="020B0503020204020204" pitchFamily="34" charset="-122"/>
              </a:rPr>
              <a:t>kcal</a:t>
            </a:r>
            <a:r>
              <a:rPr lang="en-US" altLang="zh-CN" sz="2400" b="1" dirty="0">
                <a:solidFill>
                  <a:srgbClr val="C00000"/>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400" b="1" dirty="0">
                <a:solidFill>
                  <a:srgbClr val="C00000"/>
                </a:solidFill>
                <a:latin typeface="微软雅黑" panose="020B0503020204020204" pitchFamily="34" charset="-122"/>
                <a:ea typeface="微软雅黑" panose="020B0503020204020204" pitchFamily="34" charset="-122"/>
              </a:rPr>
              <a:t>mol</a:t>
            </a:r>
            <a:r>
              <a:rPr lang="en-US" altLang="zh-CN" sz="2400" b="1" baseline="30000" dirty="0">
                <a:solidFill>
                  <a:srgbClr val="C00000"/>
                </a:solidFill>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的能量。</a:t>
            </a:r>
          </a:p>
          <a:p>
            <a:pPr algn="just" eaLnBrk="1" hangingPunct="1">
              <a:lnSpc>
                <a:spcPct val="130000"/>
              </a:lnSpc>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     在细胞内如脊椎动物肌肉和神经组织的磷酸肌酸和无脊椎动物的磷酸精氨酸才是真正的能量储存物质，又称为</a:t>
            </a:r>
            <a:r>
              <a:rPr lang="zh-CN" altLang="en-US" sz="2800" b="1" dirty="0">
                <a:solidFill>
                  <a:schemeClr val="tx2"/>
                </a:solidFill>
                <a:latin typeface="微软雅黑" panose="020B0503020204020204" pitchFamily="34" charset="-122"/>
                <a:ea typeface="微软雅黑" panose="020B0503020204020204" pitchFamily="34" charset="-122"/>
              </a:rPr>
              <a:t>磷酸原</a:t>
            </a:r>
            <a:r>
              <a:rPr lang="zh-CN" altLang="en-US" sz="2400" b="1" dirty="0">
                <a:latin typeface="微软雅黑" panose="020B0503020204020204" pitchFamily="34" charset="-122"/>
                <a:ea typeface="微软雅黑" panose="020B0503020204020204" pitchFamily="34" charset="-122"/>
              </a:rPr>
              <a:t>。当机体消耗</a:t>
            </a:r>
            <a:r>
              <a:rPr lang="en-US" altLang="zh-CN" sz="2400" b="1" dirty="0">
                <a:latin typeface="微软雅黑" panose="020B0503020204020204" pitchFamily="34" charset="-122"/>
                <a:ea typeface="微软雅黑" panose="020B0503020204020204" pitchFamily="34" charset="-122"/>
              </a:rPr>
              <a:t>ATP</a:t>
            </a:r>
            <a:r>
              <a:rPr lang="zh-CN" altLang="en-US" sz="2400" b="1" dirty="0">
                <a:latin typeface="微软雅黑" panose="020B0503020204020204" pitchFamily="34" charset="-122"/>
                <a:ea typeface="微软雅黑" panose="020B0503020204020204" pitchFamily="34" charset="-122"/>
              </a:rPr>
              <a:t>过多致使</a:t>
            </a:r>
            <a:r>
              <a:rPr lang="en-US" altLang="zh-CN" sz="2400" b="1" dirty="0">
                <a:latin typeface="微软雅黑" panose="020B0503020204020204" pitchFamily="34" charset="-122"/>
                <a:ea typeface="微软雅黑" panose="020B0503020204020204" pitchFamily="34" charset="-122"/>
              </a:rPr>
              <a:t>ADP</a:t>
            </a:r>
            <a:r>
              <a:rPr lang="zh-CN" altLang="en-US" sz="2400" b="1" dirty="0">
                <a:latin typeface="微软雅黑" panose="020B0503020204020204" pitchFamily="34" charset="-122"/>
                <a:ea typeface="微软雅黑" panose="020B0503020204020204" pitchFamily="34" charset="-122"/>
              </a:rPr>
              <a:t>增多时，磷酸肌酸可将其高能键转给</a:t>
            </a:r>
            <a:r>
              <a:rPr lang="en-US" altLang="zh-CN" sz="2400" b="1" dirty="0">
                <a:latin typeface="微软雅黑" panose="020B0503020204020204" pitchFamily="34" charset="-122"/>
                <a:ea typeface="微软雅黑" panose="020B0503020204020204" pitchFamily="34" charset="-122"/>
              </a:rPr>
              <a:t>ADP</a:t>
            </a:r>
            <a:r>
              <a:rPr lang="zh-CN" altLang="en-US" sz="2400" b="1" dirty="0">
                <a:latin typeface="微软雅黑" panose="020B0503020204020204" pitchFamily="34" charset="-122"/>
                <a:ea typeface="微软雅黑" panose="020B0503020204020204" pitchFamily="34" charset="-122"/>
              </a:rPr>
              <a:t>生成</a:t>
            </a:r>
            <a:r>
              <a:rPr lang="en-US" altLang="zh-CN" sz="2400" b="1" dirty="0">
                <a:latin typeface="微软雅黑" panose="020B0503020204020204" pitchFamily="34" charset="-122"/>
                <a:ea typeface="微软雅黑" panose="020B0503020204020204" pitchFamily="34" charset="-122"/>
              </a:rPr>
              <a:t>ATP，</a:t>
            </a:r>
            <a:r>
              <a:rPr lang="zh-CN" altLang="en-US" sz="2400" b="1" dirty="0">
                <a:latin typeface="微软雅黑" panose="020B0503020204020204" pitchFamily="34" charset="-122"/>
                <a:ea typeface="微软雅黑" panose="020B0503020204020204" pitchFamily="34" charset="-122"/>
              </a:rPr>
              <a:t>以供生理活动之用。催化这一反应的酶是</a:t>
            </a:r>
            <a:r>
              <a:rPr lang="zh-CN" altLang="en-US" sz="2400" b="1" dirty="0">
                <a:solidFill>
                  <a:srgbClr val="FF0000"/>
                </a:solidFill>
                <a:latin typeface="微软雅黑" panose="020B0503020204020204" pitchFamily="34" charset="-122"/>
                <a:ea typeface="微软雅黑" panose="020B0503020204020204" pitchFamily="34" charset="-122"/>
              </a:rPr>
              <a:t>肌酸磷酸激酶（</a:t>
            </a:r>
            <a:r>
              <a:rPr lang="en-US" altLang="zh-CN" sz="2400" b="1" dirty="0">
                <a:solidFill>
                  <a:srgbClr val="FF0000"/>
                </a:solidFill>
                <a:latin typeface="微软雅黑" panose="020B0503020204020204" pitchFamily="34" charset="-122"/>
                <a:ea typeface="微软雅黑" panose="020B0503020204020204" pitchFamily="34" charset="-122"/>
              </a:rPr>
              <a:t>CPK）</a:t>
            </a:r>
            <a:r>
              <a:rPr lang="en-US" altLang="zh-CN" sz="2400" b="1" dirty="0">
                <a:latin typeface="微软雅黑" panose="020B0503020204020204" pitchFamily="34" charset="-122"/>
                <a:ea typeface="微软雅黑" panose="020B0503020204020204" pitchFamily="34" charset="-122"/>
              </a:rPr>
              <a:t>。</a:t>
            </a:r>
          </a:p>
          <a:p>
            <a:pPr algn="just" eaLnBrk="1" hangingPunct="1">
              <a:lnSpc>
                <a:spcPct val="130000"/>
              </a:lnSpc>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               肌酸＋ </a:t>
            </a:r>
            <a:r>
              <a:rPr lang="en-US" altLang="zh-CN" sz="2400" b="1" dirty="0">
                <a:solidFill>
                  <a:srgbClr val="FF0000"/>
                </a:solidFill>
                <a:latin typeface="微软雅黑" panose="020B0503020204020204" pitchFamily="34" charset="-122"/>
                <a:ea typeface="微软雅黑" panose="020B0503020204020204" pitchFamily="34" charset="-122"/>
              </a:rPr>
              <a:t>ATP</a:t>
            </a:r>
            <a:r>
              <a:rPr lang="en-US" altLang="zh-CN" sz="2400" b="1" dirty="0">
                <a:solidFill>
                  <a:schemeClr val="tx2"/>
                </a:solidFill>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磷酸肌酸 ＋</a:t>
            </a:r>
            <a:r>
              <a:rPr lang="zh-CN" altLang="en-US" sz="2400" b="1" dirty="0">
                <a:solidFill>
                  <a:schemeClr val="tx2"/>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ADP</a:t>
            </a:r>
          </a:p>
          <a:p>
            <a:pPr eaLnBrk="1" hangingPunct="1"/>
            <a:endParaRPr lang="zh-CN" altLang="en-US" sz="2400" b="0" dirty="0">
              <a:latin typeface="Times New Roman" panose="02020603050405020304" pitchFamily="18" charset="0"/>
            </a:endParaRPr>
          </a:p>
        </p:txBody>
      </p:sp>
      <p:sp>
        <p:nvSpPr>
          <p:cNvPr id="53252" name="AutoShape 4"/>
          <p:cNvSpPr>
            <a:spLocks noChangeArrowheads="1"/>
          </p:cNvSpPr>
          <p:nvPr/>
        </p:nvSpPr>
        <p:spPr bwMode="auto">
          <a:xfrm>
            <a:off x="3618807" y="5683134"/>
            <a:ext cx="1219200" cy="76200"/>
          </a:xfrm>
          <a:prstGeom prst="leftRightArrow">
            <a:avLst>
              <a:gd name="adj1" fmla="val 50000"/>
              <a:gd name="adj2" fmla="val 320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Tree>
    <p:extLst>
      <p:ext uri="{BB962C8B-B14F-4D97-AF65-F5344CB8AC3E}">
        <p14:creationId xmlns:p14="http://schemas.microsoft.com/office/powerpoint/2010/main" val="2344054103"/>
      </p:ext>
    </p:extLst>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00149" y="1562819"/>
            <a:ext cx="7772400" cy="1143000"/>
          </a:xfrm>
        </p:spPr>
        <p:txBody>
          <a:bodyPr/>
          <a:lstStyle/>
          <a:p>
            <a:pPr eaLnBrk="1" hangingPunct="1"/>
            <a:r>
              <a:rPr lang="zh-CN" altLang="en-US" sz="3200" dirty="0">
                <a:solidFill>
                  <a:schemeClr val="tx1"/>
                </a:solidFill>
                <a:effectLst/>
              </a:rPr>
              <a:t> </a:t>
            </a:r>
            <a:r>
              <a:rPr lang="zh-CN" altLang="en-US" sz="3200" b="1" dirty="0">
                <a:effectLst/>
                <a:latin typeface="微软雅黑" panose="020B0503020204020204" pitchFamily="34" charset="-122"/>
                <a:ea typeface="微软雅黑" panose="020B0503020204020204" pitchFamily="34" charset="-122"/>
              </a:rPr>
              <a:t>当机体代谢中需要</a:t>
            </a:r>
            <a:r>
              <a:rPr lang="en-US" altLang="zh-CN" sz="3200" b="1" dirty="0">
                <a:effectLst/>
                <a:latin typeface="微软雅黑" panose="020B0503020204020204" pitchFamily="34" charset="-122"/>
                <a:ea typeface="微软雅黑" panose="020B0503020204020204" pitchFamily="34" charset="-122"/>
              </a:rPr>
              <a:t>ATP</a:t>
            </a:r>
            <a:r>
              <a:rPr lang="zh-CN" altLang="en-US" sz="3200" b="1" dirty="0">
                <a:effectLst/>
                <a:latin typeface="微软雅黑" panose="020B0503020204020204" pitchFamily="34" charset="-122"/>
                <a:ea typeface="微软雅黑" panose="020B0503020204020204" pitchFamily="34" charset="-122"/>
              </a:rPr>
              <a:t>提供能量时，</a:t>
            </a:r>
            <a:r>
              <a:rPr lang="en-US" altLang="zh-CN" sz="3200" b="1" dirty="0">
                <a:effectLst/>
                <a:latin typeface="微软雅黑" panose="020B0503020204020204" pitchFamily="34" charset="-122"/>
                <a:ea typeface="微软雅黑" panose="020B0503020204020204" pitchFamily="34" charset="-122"/>
              </a:rPr>
              <a:t>ATP</a:t>
            </a:r>
            <a:r>
              <a:rPr lang="zh-CN" altLang="en-US" sz="3200" b="1" dirty="0">
                <a:effectLst/>
                <a:latin typeface="微软雅黑" panose="020B0503020204020204" pitchFamily="34" charset="-122"/>
                <a:ea typeface="微软雅黑" panose="020B0503020204020204" pitchFamily="34" charset="-122"/>
              </a:rPr>
              <a:t>可以多种形式实行能量的转移和释放：</a:t>
            </a:r>
            <a:endParaRPr lang="zh-CN" altLang="en-US" b="1" dirty="0">
              <a:solidFill>
                <a:schemeClr val="tx1"/>
              </a:solidFill>
              <a:effectLst/>
              <a:latin typeface="微软雅黑" panose="020B0503020204020204" pitchFamily="34" charset="-122"/>
              <a:ea typeface="微软雅黑" panose="020B0503020204020204" pitchFamily="34" charset="-122"/>
            </a:endParaRPr>
          </a:p>
        </p:txBody>
      </p:sp>
      <p:sp>
        <p:nvSpPr>
          <p:cNvPr id="54275" name="Rectangle 3"/>
          <p:cNvSpPr>
            <a:spLocks noGrp="1" noChangeArrowheads="1"/>
          </p:cNvSpPr>
          <p:nvPr>
            <p:ph type="body" idx="1"/>
          </p:nvPr>
        </p:nvSpPr>
        <p:spPr>
          <a:xfrm>
            <a:off x="748838" y="2782094"/>
            <a:ext cx="7951124" cy="4114800"/>
          </a:xfrm>
        </p:spPr>
        <p:txBody>
          <a:bodyPr/>
          <a:lstStyle/>
          <a:p>
            <a:pPr algn="just" eaLnBrk="1" hangingPunct="1"/>
            <a:endParaRPr lang="zh-CN" altLang="en-US" b="0" dirty="0">
              <a:latin typeface="Times New Roman" panose="02020603050405020304" pitchFamily="18" charset="0"/>
            </a:endParaRPr>
          </a:p>
          <a:p>
            <a:pPr algn="just" eaLnBrk="1" hangingPunct="1"/>
            <a:r>
              <a:rPr lang="zh-CN" altLang="en-US" sz="2400" b="1" dirty="0">
                <a:latin typeface="微软雅黑" panose="020B0503020204020204" pitchFamily="34" charset="-122"/>
                <a:ea typeface="微软雅黑" panose="020B0503020204020204" pitchFamily="34" charset="-122"/>
              </a:rPr>
              <a:t>葡萄糖＋</a:t>
            </a:r>
            <a:r>
              <a:rPr lang="en-US" altLang="zh-CN" sz="2400" b="1" dirty="0">
                <a:solidFill>
                  <a:srgbClr val="C00000"/>
                </a:solidFill>
                <a:latin typeface="微软雅黑" panose="020B0503020204020204" pitchFamily="34" charset="-122"/>
                <a:ea typeface="微软雅黑" panose="020B0503020204020204" pitchFamily="34" charset="-122"/>
              </a:rPr>
              <a:t>ATP</a:t>
            </a:r>
            <a:r>
              <a:rPr lang="en-US" altLang="zh-CN" sz="2400" b="1" dirty="0">
                <a:latin typeface="微软雅黑" panose="020B0503020204020204" pitchFamily="34" charset="-122"/>
                <a:ea typeface="微软雅黑" panose="020B0503020204020204" pitchFamily="34" charset="-122"/>
              </a:rPr>
              <a:t>          6－</a:t>
            </a:r>
            <a:r>
              <a:rPr lang="zh-CN" altLang="en-US" sz="2400" b="1" dirty="0">
                <a:latin typeface="微软雅黑" panose="020B0503020204020204" pitchFamily="34" charset="-122"/>
                <a:ea typeface="微软雅黑" panose="020B0503020204020204" pitchFamily="34" charset="-122"/>
              </a:rPr>
              <a:t>磷酸－葡萄糖＋ </a:t>
            </a:r>
            <a:r>
              <a:rPr lang="en-US" altLang="zh-CN" sz="2400" b="1" dirty="0">
                <a:solidFill>
                  <a:srgbClr val="C00000"/>
                </a:solidFill>
                <a:latin typeface="微软雅黑" panose="020B0503020204020204" pitchFamily="34" charset="-122"/>
                <a:ea typeface="微软雅黑" panose="020B0503020204020204" pitchFamily="34" charset="-122"/>
              </a:rPr>
              <a:t>ADP </a:t>
            </a:r>
          </a:p>
          <a:p>
            <a:pPr algn="just" eaLnBrk="1" hangingPunct="1"/>
            <a:r>
              <a:rPr lang="zh-CN" altLang="en-US" sz="2400" b="1" dirty="0">
                <a:latin typeface="微软雅黑" panose="020B0503020204020204" pitchFamily="34" charset="-122"/>
                <a:ea typeface="微软雅黑" panose="020B0503020204020204" pitchFamily="34" charset="-122"/>
              </a:rPr>
              <a:t>5－磷酸核糖＋</a:t>
            </a:r>
            <a:r>
              <a:rPr lang="en-US" altLang="zh-CN" sz="2400" b="1" dirty="0">
                <a:solidFill>
                  <a:srgbClr val="C00000"/>
                </a:solidFill>
                <a:latin typeface="微软雅黑" panose="020B0503020204020204" pitchFamily="34" charset="-122"/>
                <a:ea typeface="微软雅黑" panose="020B0503020204020204" pitchFamily="34" charset="-122"/>
              </a:rPr>
              <a:t>ATP</a:t>
            </a:r>
            <a:r>
              <a:rPr lang="en-US" altLang="zh-CN" sz="2400" b="1" dirty="0">
                <a:solidFill>
                  <a:srgbClr val="FFCCFF"/>
                </a:solidFill>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   5－</a:t>
            </a:r>
            <a:r>
              <a:rPr lang="zh-CN" altLang="en-US" sz="2400" b="1" dirty="0">
                <a:latin typeface="微软雅黑" panose="020B0503020204020204" pitchFamily="34" charset="-122"/>
                <a:ea typeface="微软雅黑" panose="020B0503020204020204" pitchFamily="34" charset="-122"/>
              </a:rPr>
              <a:t>磷酸核糖－1－焦磷酸 ＋ </a:t>
            </a:r>
            <a:r>
              <a:rPr lang="en-US" altLang="zh-CN" sz="2400" b="1" dirty="0">
                <a:solidFill>
                  <a:srgbClr val="C00000"/>
                </a:solidFill>
                <a:latin typeface="微软雅黑" panose="020B0503020204020204" pitchFamily="34" charset="-122"/>
                <a:ea typeface="微软雅黑" panose="020B0503020204020204" pitchFamily="34" charset="-122"/>
              </a:rPr>
              <a:t>AMP</a:t>
            </a:r>
          </a:p>
          <a:p>
            <a:pPr algn="just" eaLnBrk="1" hangingPunct="1"/>
            <a:r>
              <a:rPr lang="zh-CN" altLang="en-US" sz="2400" b="1" dirty="0">
                <a:latin typeface="微软雅黑" panose="020B0503020204020204" pitchFamily="34" charset="-122"/>
                <a:ea typeface="微软雅黑" panose="020B0503020204020204" pitchFamily="34" charset="-122"/>
              </a:rPr>
              <a:t>氨基酸 ＋ </a:t>
            </a:r>
            <a:r>
              <a:rPr lang="en-US" altLang="zh-CN" sz="2400" b="1" dirty="0">
                <a:solidFill>
                  <a:srgbClr val="C00000"/>
                </a:solidFill>
                <a:latin typeface="微软雅黑" panose="020B0503020204020204" pitchFamily="34" charset="-122"/>
                <a:ea typeface="微软雅黑" panose="020B0503020204020204" pitchFamily="34" charset="-122"/>
              </a:rPr>
              <a:t>ATP</a:t>
            </a:r>
            <a:r>
              <a:rPr lang="en-US" altLang="zh-CN" sz="2400" b="1" dirty="0">
                <a:solidFill>
                  <a:srgbClr val="FFCCFF"/>
                </a:solidFill>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氨酰- </a:t>
            </a:r>
            <a:r>
              <a:rPr lang="en-US" altLang="zh-CN" sz="2400" b="1" dirty="0">
                <a:solidFill>
                  <a:srgbClr val="C00000"/>
                </a:solidFill>
                <a:latin typeface="微软雅黑" panose="020B0503020204020204" pitchFamily="34" charset="-122"/>
                <a:ea typeface="微软雅黑" panose="020B0503020204020204" pitchFamily="34" charset="-122"/>
              </a:rPr>
              <a:t>AMP ＋</a:t>
            </a:r>
            <a:r>
              <a:rPr lang="en-US" altLang="zh-CN" sz="2400" b="1" dirty="0" err="1">
                <a:solidFill>
                  <a:srgbClr val="C00000"/>
                </a:solidFill>
                <a:latin typeface="微软雅黑" panose="020B0503020204020204" pitchFamily="34" charset="-122"/>
                <a:ea typeface="微软雅黑" panose="020B0503020204020204" pitchFamily="34" charset="-122"/>
              </a:rPr>
              <a:t>Ppi</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just" eaLnBrk="1" hangingPunct="1"/>
            <a:r>
              <a:rPr lang="zh-CN" altLang="en-US" sz="2400" b="1" dirty="0">
                <a:latin typeface="微软雅黑" panose="020B0503020204020204" pitchFamily="34" charset="-122"/>
                <a:ea typeface="微软雅黑" panose="020B0503020204020204" pitchFamily="34" charset="-122"/>
              </a:rPr>
              <a:t>蛋氨酸＋</a:t>
            </a:r>
            <a:r>
              <a:rPr lang="en-US" altLang="zh-CN" sz="2400" b="1" dirty="0">
                <a:solidFill>
                  <a:srgbClr val="C00000"/>
                </a:solidFill>
                <a:latin typeface="微软雅黑" panose="020B0503020204020204" pitchFamily="34" charset="-122"/>
                <a:ea typeface="微软雅黑" panose="020B0503020204020204" pitchFamily="34" charset="-122"/>
              </a:rPr>
              <a:t>ATP</a:t>
            </a:r>
            <a:r>
              <a:rPr lang="en-US" altLang="zh-CN" sz="2400" b="1" dirty="0">
                <a:solidFill>
                  <a:srgbClr val="FFCCFF"/>
                </a:solidFill>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        S－</a:t>
            </a:r>
            <a:r>
              <a:rPr lang="zh-CN" altLang="en-US" sz="2400" b="1" dirty="0">
                <a:latin typeface="微软雅黑" panose="020B0503020204020204" pitchFamily="34" charset="-122"/>
                <a:ea typeface="微软雅黑" panose="020B0503020204020204" pitchFamily="34" charset="-122"/>
              </a:rPr>
              <a:t>腺苷蛋氨酸 ＋ </a:t>
            </a:r>
            <a:r>
              <a:rPr lang="en-US" altLang="zh-CN" sz="2400" b="1" dirty="0" err="1">
                <a:solidFill>
                  <a:srgbClr val="C00000"/>
                </a:solidFill>
                <a:latin typeface="微软雅黑" panose="020B0503020204020204" pitchFamily="34" charset="-122"/>
                <a:ea typeface="微软雅黑" panose="020B0503020204020204" pitchFamily="34" charset="-122"/>
              </a:rPr>
              <a:t>PPi</a:t>
            </a:r>
            <a:r>
              <a:rPr lang="en-US" altLang="zh-CN" sz="2400" b="1" dirty="0">
                <a:solidFill>
                  <a:srgbClr val="C00000"/>
                </a:solidFill>
                <a:latin typeface="微软雅黑" panose="020B0503020204020204" pitchFamily="34" charset="-122"/>
                <a:ea typeface="微软雅黑" panose="020B0503020204020204" pitchFamily="34" charset="-122"/>
              </a:rPr>
              <a:t> + Pi</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4276" name="AutoShape 4"/>
          <p:cNvSpPr>
            <a:spLocks noChangeArrowheads="1"/>
          </p:cNvSpPr>
          <p:nvPr/>
        </p:nvSpPr>
        <p:spPr bwMode="auto">
          <a:xfrm>
            <a:off x="2926079" y="3452334"/>
            <a:ext cx="807721" cy="97202"/>
          </a:xfrm>
          <a:prstGeom prst="rightArrow">
            <a:avLst>
              <a:gd name="adj1" fmla="val 50000"/>
              <a:gd name="adj2" fmla="val 400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54277" name="AutoShape 5"/>
          <p:cNvSpPr>
            <a:spLocks noChangeArrowheads="1"/>
          </p:cNvSpPr>
          <p:nvPr/>
        </p:nvSpPr>
        <p:spPr bwMode="auto">
          <a:xfrm>
            <a:off x="3873731" y="3888971"/>
            <a:ext cx="609600" cy="101138"/>
          </a:xfrm>
          <a:prstGeom prst="rightArrow">
            <a:avLst>
              <a:gd name="adj1" fmla="val 50000"/>
              <a:gd name="adj2" fmla="val 200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54278" name="AutoShape 6"/>
          <p:cNvSpPr>
            <a:spLocks noChangeArrowheads="1"/>
          </p:cNvSpPr>
          <p:nvPr/>
        </p:nvSpPr>
        <p:spPr bwMode="auto">
          <a:xfrm>
            <a:off x="3124200" y="4667646"/>
            <a:ext cx="609600" cy="145653"/>
          </a:xfrm>
          <a:prstGeom prst="rightArrow">
            <a:avLst>
              <a:gd name="adj1" fmla="val 50000"/>
              <a:gd name="adj2" fmla="val 200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54279" name="AutoShape 7"/>
          <p:cNvSpPr>
            <a:spLocks noChangeArrowheads="1"/>
          </p:cNvSpPr>
          <p:nvPr/>
        </p:nvSpPr>
        <p:spPr bwMode="auto">
          <a:xfrm>
            <a:off x="2926079" y="5142114"/>
            <a:ext cx="706583" cy="103217"/>
          </a:xfrm>
          <a:prstGeom prst="rightArrow">
            <a:avLst>
              <a:gd name="adj1" fmla="val 50000"/>
              <a:gd name="adj2" fmla="val 225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Tree>
    <p:extLst>
      <p:ext uri="{BB962C8B-B14F-4D97-AF65-F5344CB8AC3E}">
        <p14:creationId xmlns:p14="http://schemas.microsoft.com/office/powerpoint/2010/main" val="3283594791"/>
      </p:ext>
    </p:extLst>
  </p:cSld>
  <p:clrMapOvr>
    <a:masterClrMapping/>
  </p:clrMapOvr>
  <p:transition>
    <p:check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609600" y="565159"/>
            <a:ext cx="7772400" cy="646331"/>
          </a:xfrm>
        </p:spPr>
        <p:txBody>
          <a:bodyPr lIns="91440" tIns="45720" rIns="91440" bIns="45720" anchor="t">
            <a:spAutoFit/>
          </a:bodyPr>
          <a:lstStyle/>
          <a:p>
            <a:pPr eaLnBrk="1" hangingPunct="1">
              <a:spcBef>
                <a:spcPct val="50000"/>
              </a:spcBef>
              <a:defRPr/>
            </a:pPr>
            <a:r>
              <a:rPr lang="zh-CN" altLang="en-US" sz="4000" dirty="0">
                <a:solidFill>
                  <a:srgbClr val="FFCCFF"/>
                </a:solidFill>
                <a:ea typeface="隶书" pitchFamily="49" charset="-122"/>
              </a:rPr>
              <a:t> </a:t>
            </a:r>
            <a:r>
              <a:rPr lang="zh-CN" altLang="en-US" sz="4000" b="1" dirty="0">
                <a:solidFill>
                  <a:srgbClr val="FFCCFF"/>
                </a:solidFill>
                <a:latin typeface="微软雅黑" panose="020B0503020204020204" pitchFamily="34" charset="-122"/>
                <a:ea typeface="微软雅黑" panose="020B0503020204020204" pitchFamily="34" charset="-122"/>
              </a:rPr>
              <a:t>体内能量的转移、储存和利用</a:t>
            </a:r>
          </a:p>
        </p:txBody>
      </p:sp>
      <p:pic>
        <p:nvPicPr>
          <p:cNvPr id="55299" name="Picture 4" descr="Untitled-3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5800" y="2033128"/>
            <a:ext cx="7772400" cy="3962400"/>
          </a:xfrm>
        </p:spPr>
      </p:pic>
    </p:spTree>
    <p:extLst>
      <p:ext uri="{BB962C8B-B14F-4D97-AF65-F5344CB8AC3E}">
        <p14:creationId xmlns:p14="http://schemas.microsoft.com/office/powerpoint/2010/main" val="887861094"/>
      </p:ext>
    </p:extLst>
  </p:cSld>
  <p:clrMapOvr>
    <a:masterClrMapping/>
  </p:clrMapOvr>
  <p:transition>
    <p:split orient="vert" dir="in"/>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28650" y="330171"/>
            <a:ext cx="7772400" cy="701731"/>
          </a:xfrm>
        </p:spPr>
        <p:txBody>
          <a:bodyPr lIns="91440" tIns="45720" rIns="91440" bIns="45720" anchor="t">
            <a:spAutoFit/>
          </a:bodyPr>
          <a:lstStyle/>
          <a:p>
            <a:pPr eaLnBrk="1" hangingPunct="1">
              <a:spcBef>
                <a:spcPct val="50000"/>
              </a:spcBef>
              <a:defRPr/>
            </a:pPr>
            <a:r>
              <a:rPr lang="en-US" altLang="zh-CN" b="1" dirty="0">
                <a:solidFill>
                  <a:srgbClr val="FFC000"/>
                </a:solidFill>
                <a:latin typeface="微软雅黑" panose="020B0503020204020204" pitchFamily="34" charset="-122"/>
                <a:ea typeface="微软雅黑" panose="020B0503020204020204" pitchFamily="34" charset="-122"/>
              </a:rPr>
              <a:t>7</a:t>
            </a:r>
            <a:r>
              <a:rPr lang="zh-CN" altLang="en-US" b="1" dirty="0">
                <a:solidFill>
                  <a:srgbClr val="FFC000"/>
                </a:solidFill>
                <a:latin typeface="微软雅黑" panose="020B0503020204020204" pitchFamily="34" charset="-122"/>
                <a:ea typeface="微软雅黑" panose="020B0503020204020204" pitchFamily="34" charset="-122"/>
              </a:rPr>
              <a:t>.4 非线粒体氧化体系</a:t>
            </a:r>
          </a:p>
        </p:txBody>
      </p:sp>
      <p:sp>
        <p:nvSpPr>
          <p:cNvPr id="56323" name="Rectangle 3"/>
          <p:cNvSpPr>
            <a:spLocks noGrp="1" noChangeArrowheads="1"/>
          </p:cNvSpPr>
          <p:nvPr>
            <p:ph type="body" idx="1"/>
          </p:nvPr>
        </p:nvSpPr>
        <p:spPr/>
        <p:txBody>
          <a:bodyPr/>
          <a:lstStyle/>
          <a:p>
            <a:pPr eaLnBrk="1" hangingPunct="1">
              <a:lnSpc>
                <a:spcPct val="100000"/>
              </a:lnSpc>
            </a:pPr>
            <a:r>
              <a:rPr lang="zh-CN" altLang="en-US" b="1" dirty="0">
                <a:solidFill>
                  <a:srgbClr val="FFC000"/>
                </a:solidFill>
                <a:latin typeface="微软雅黑" panose="020B0503020204020204" pitchFamily="34" charset="-122"/>
                <a:ea typeface="微软雅黑" panose="020B0503020204020204" pitchFamily="34" charset="-122"/>
              </a:rPr>
              <a:t>微粒体氧化体系</a:t>
            </a:r>
          </a:p>
          <a:p>
            <a:pPr lvl="1" eaLnBrk="1" hangingPunct="1">
              <a:lnSpc>
                <a:spcPct val="100000"/>
              </a:lnSpc>
            </a:pPr>
            <a:r>
              <a:rPr lang="zh-CN" altLang="en-US" b="1" dirty="0">
                <a:latin typeface="微软雅黑" panose="020B0503020204020204" pitchFamily="34" charset="-122"/>
                <a:ea typeface="微软雅黑" panose="020B0503020204020204" pitchFamily="34" charset="-122"/>
              </a:rPr>
              <a:t>加单氧酶 </a:t>
            </a:r>
          </a:p>
          <a:p>
            <a:pPr lvl="1" eaLnBrk="1" hangingPunct="1">
              <a:lnSpc>
                <a:spcPct val="100000"/>
              </a:lnSpc>
            </a:pPr>
            <a:r>
              <a:rPr lang="zh-CN" altLang="en-US" b="1" dirty="0">
                <a:latin typeface="微软雅黑" panose="020B0503020204020204" pitchFamily="34" charset="-122"/>
                <a:ea typeface="微软雅黑" panose="020B0503020204020204" pitchFamily="34" charset="-122"/>
              </a:rPr>
              <a:t>加双氧酶</a:t>
            </a:r>
            <a:endParaRPr lang="zh-CN" altLang="en-US" b="1" dirty="0">
              <a:latin typeface="微软雅黑" panose="020B0503020204020204" pitchFamily="34" charset="-122"/>
              <a:ea typeface="微软雅黑" panose="020B0503020204020204" pitchFamily="34" charset="-122"/>
              <a:hlinkClick r:id="rId2" action="ppaction://hlinksldjump"/>
            </a:endParaRPr>
          </a:p>
          <a:p>
            <a:pPr eaLnBrk="1" hangingPunct="1">
              <a:lnSpc>
                <a:spcPct val="100000"/>
              </a:lnSpc>
            </a:pPr>
            <a:r>
              <a:rPr lang="zh-CN" altLang="en-US" b="1" dirty="0">
                <a:solidFill>
                  <a:srgbClr val="FFC000"/>
                </a:solidFill>
                <a:latin typeface="微软雅黑" panose="020B0503020204020204" pitchFamily="34" charset="-122"/>
                <a:ea typeface="微软雅黑" panose="020B0503020204020204" pitchFamily="34" charset="-122"/>
              </a:rPr>
              <a:t>过氧化物酶体氧化体系</a:t>
            </a:r>
          </a:p>
          <a:p>
            <a:pPr lvl="1" eaLnBrk="1" hangingPunct="1">
              <a:lnSpc>
                <a:spcPct val="100000"/>
              </a:lnSpc>
            </a:pPr>
            <a:r>
              <a:rPr lang="zh-CN" altLang="en-US" b="1" dirty="0">
                <a:latin typeface="微软雅黑" panose="020B0503020204020204" pitchFamily="34" charset="-122"/>
                <a:ea typeface="微软雅黑" panose="020B0503020204020204" pitchFamily="34" charset="-122"/>
              </a:rPr>
              <a:t>过氧化氢及超氧离子的生成</a:t>
            </a:r>
          </a:p>
          <a:p>
            <a:pPr lvl="1" eaLnBrk="1" hangingPunct="1">
              <a:lnSpc>
                <a:spcPct val="100000"/>
              </a:lnSpc>
            </a:pPr>
            <a:r>
              <a:rPr lang="zh-CN" altLang="en-US" b="1" dirty="0">
                <a:latin typeface="微软雅黑" panose="020B0503020204020204" pitchFamily="34" charset="-122"/>
                <a:ea typeface="微软雅黑" panose="020B0503020204020204" pitchFamily="34" charset="-122"/>
              </a:rPr>
              <a:t>过氧化氢及超氧离子的毒性作用</a:t>
            </a:r>
          </a:p>
          <a:p>
            <a:pPr lvl="1" eaLnBrk="1" hangingPunct="1">
              <a:lnSpc>
                <a:spcPct val="100000"/>
              </a:lnSpc>
            </a:pPr>
            <a:r>
              <a:rPr lang="zh-CN" altLang="en-US" b="1" dirty="0">
                <a:latin typeface="微软雅黑" panose="020B0503020204020204" pitchFamily="34" charset="-122"/>
                <a:ea typeface="微软雅黑" panose="020B0503020204020204" pitchFamily="34" charset="-122"/>
              </a:rPr>
              <a:t>过氧化氢及超氧离子的消除</a:t>
            </a:r>
          </a:p>
          <a:p>
            <a:pPr eaLnBrk="1" hangingPunct="1">
              <a:lnSpc>
                <a:spcPct val="100000"/>
              </a:lnSpc>
            </a:pPr>
            <a:endParaRPr lang="zh-CN" altLang="en-US" b="1" dirty="0">
              <a:latin typeface="微软雅黑" panose="020B0503020204020204" pitchFamily="34" charset="-122"/>
              <a:ea typeface="微软雅黑" panose="020B0503020204020204" pitchFamily="34" charset="-122"/>
            </a:endParaRPr>
          </a:p>
        </p:txBody>
      </p:sp>
      <p:sp>
        <p:nvSpPr>
          <p:cNvPr id="81924" name="Rectangle 4">
            <a:hlinkClick r:id="" action="ppaction://hlinkshowjump?jump=firstslide"/>
          </p:cNvPr>
          <p:cNvSpPr>
            <a:spLocks noChangeArrowheads="1"/>
          </p:cNvSpPr>
          <p:nvPr/>
        </p:nvSpPr>
        <p:spPr bwMode="auto">
          <a:xfrm>
            <a:off x="47244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章首</a:t>
            </a:r>
            <a:endParaRPr lang="zh-CN" altLang="en-US"/>
          </a:p>
        </p:txBody>
      </p:sp>
    </p:spTree>
    <p:extLst>
      <p:ext uri="{BB962C8B-B14F-4D97-AF65-F5344CB8AC3E}">
        <p14:creationId xmlns:p14="http://schemas.microsoft.com/office/powerpoint/2010/main" val="3690823842"/>
      </p:ext>
    </p:extLst>
  </p:cSld>
  <p:clrMapOvr>
    <a:masterClrMapping/>
  </p:clrMapOvr>
  <p:transition>
    <p:cover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57200" y="19812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latin typeface="微软雅黑" panose="020B0503020204020204" pitchFamily="34" charset="-122"/>
                <a:ea typeface="微软雅黑" panose="020B0503020204020204" pitchFamily="34" charset="-122"/>
              </a:rPr>
              <a:t>加单氧酶催化的反应进行时，需要氧和还原型辅助因子。</a:t>
            </a:r>
            <a:endParaRPr lang="zh-CN" altLang="en-US" b="1" dirty="0">
              <a:latin typeface="微软雅黑" panose="020B0503020204020204" pitchFamily="34" charset="-122"/>
              <a:ea typeface="微软雅黑" panose="020B0503020204020204" pitchFamily="34" charset="-122"/>
            </a:endParaRPr>
          </a:p>
        </p:txBody>
      </p:sp>
      <p:sp>
        <p:nvSpPr>
          <p:cNvPr id="57347" name="Text Box 3"/>
          <p:cNvSpPr txBox="1">
            <a:spLocks noChangeArrowheads="1"/>
          </p:cNvSpPr>
          <p:nvPr/>
        </p:nvSpPr>
        <p:spPr bwMode="auto">
          <a:xfrm>
            <a:off x="457200" y="3352800"/>
            <a:ext cx="868680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latin typeface="微软雅黑" panose="020B0503020204020204" pitchFamily="34" charset="-122"/>
                <a:ea typeface="微软雅黑" panose="020B0503020204020204" pitchFamily="34" charset="-122"/>
              </a:rPr>
              <a:t>反应通式如下：</a:t>
            </a:r>
          </a:p>
          <a:p>
            <a:pPr eaLnBrk="1" hangingPunct="1">
              <a:spcBef>
                <a:spcPct val="50000"/>
              </a:spcBef>
            </a:pPr>
            <a:r>
              <a:rPr lang="en-US" altLang="zh-CN" sz="2800" b="1" dirty="0">
                <a:latin typeface="微软雅黑" panose="020B0503020204020204" pitchFamily="34" charset="-122"/>
                <a:ea typeface="微软雅黑" panose="020B0503020204020204" pitchFamily="34" charset="-122"/>
              </a:rPr>
              <a:t>RH＋O</a:t>
            </a:r>
            <a:r>
              <a:rPr lang="en-US" altLang="zh-CN" sz="2800" b="1" baseline="-25000" dirty="0">
                <a:latin typeface="微软雅黑" panose="020B0503020204020204" pitchFamily="34" charset="-122"/>
                <a:ea typeface="微软雅黑" panose="020B0503020204020204" pitchFamily="34" charset="-122"/>
              </a:rPr>
              <a:t>2</a:t>
            </a:r>
            <a:r>
              <a:rPr lang="en-US" altLang="zh-CN" sz="2800" b="1" dirty="0">
                <a:latin typeface="微软雅黑" panose="020B0503020204020204" pitchFamily="34" charset="-122"/>
                <a:ea typeface="微软雅黑" panose="020B0503020204020204" pitchFamily="34" charset="-122"/>
              </a:rPr>
              <a:t>＋NADPH＋H</a:t>
            </a:r>
            <a:r>
              <a:rPr lang="en-US" altLang="zh-CN" sz="2800" b="1" baseline="30000"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         ROH＋NADP</a:t>
            </a:r>
            <a:r>
              <a:rPr lang="en-US" altLang="zh-CN" sz="2800" b="1" baseline="30000"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＋H</a:t>
            </a:r>
            <a:r>
              <a:rPr lang="en-US" altLang="zh-CN" sz="2800" b="1" baseline="-25000" dirty="0">
                <a:latin typeface="微软雅黑" panose="020B0503020204020204" pitchFamily="34" charset="-122"/>
                <a:ea typeface="微软雅黑" panose="020B0503020204020204" pitchFamily="34" charset="-122"/>
              </a:rPr>
              <a:t>2</a:t>
            </a:r>
            <a:r>
              <a:rPr lang="en-US" altLang="zh-CN" sz="2800" b="1" dirty="0">
                <a:latin typeface="微软雅黑" panose="020B0503020204020204" pitchFamily="34" charset="-122"/>
                <a:ea typeface="微软雅黑" panose="020B0503020204020204" pitchFamily="34" charset="-122"/>
              </a:rPr>
              <a:t>O</a:t>
            </a:r>
            <a:endParaRPr lang="zh-CN" altLang="en-US" sz="2800" b="1" dirty="0">
              <a:latin typeface="微软雅黑" panose="020B0503020204020204" pitchFamily="34" charset="-122"/>
              <a:ea typeface="微软雅黑" panose="020B0503020204020204" pitchFamily="34" charset="-122"/>
            </a:endParaRPr>
          </a:p>
        </p:txBody>
      </p:sp>
      <p:sp>
        <p:nvSpPr>
          <p:cNvPr id="82949" name="Text Box 5"/>
          <p:cNvSpPr txBox="1">
            <a:spLocks noChangeArrowheads="1"/>
          </p:cNvSpPr>
          <p:nvPr/>
        </p:nvSpPr>
        <p:spPr bwMode="auto">
          <a:xfrm>
            <a:off x="457200" y="518593"/>
            <a:ext cx="3200400" cy="701675"/>
          </a:xfrm>
          <a:prstGeom prst="rect">
            <a:avLst/>
          </a:prstGeom>
          <a:noFill/>
          <a:ln w="12700" cap="sq">
            <a:noFill/>
            <a:miter lim="800000"/>
            <a:headEnd type="none" w="sm" len="sm"/>
            <a:tailEnd type="none" w="sm" len="sm"/>
          </a:ln>
          <a:effectLst/>
        </p:spPr>
        <p:txBody>
          <a:bodyPr>
            <a:spAutoFit/>
          </a:bodyPr>
          <a:lstStyle/>
          <a:p>
            <a:pPr>
              <a:spcBef>
                <a:spcPct val="50000"/>
              </a:spcBef>
              <a:defRPr/>
            </a:pPr>
            <a:r>
              <a:rPr lang="zh-CN" altLang="en-US" sz="4000" b="1" dirty="0">
                <a:solidFill>
                  <a:srgbClr val="FFC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加单氧酶</a:t>
            </a:r>
          </a:p>
        </p:txBody>
      </p:sp>
      <p:sp>
        <p:nvSpPr>
          <p:cNvPr id="57349" name="AutoShape 7"/>
          <p:cNvSpPr>
            <a:spLocks noChangeArrowheads="1"/>
          </p:cNvSpPr>
          <p:nvPr/>
        </p:nvSpPr>
        <p:spPr bwMode="auto">
          <a:xfrm>
            <a:off x="4533900" y="4267200"/>
            <a:ext cx="762000" cy="76200"/>
          </a:xfrm>
          <a:prstGeom prst="rightArrow">
            <a:avLst>
              <a:gd name="adj1" fmla="val 50000"/>
              <a:gd name="adj2" fmla="val 250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82952" name="Rectangle 8">
            <a:hlinkClick r:id="rId2" action="ppaction://hlinksldjump"/>
          </p:cNvPr>
          <p:cNvSpPr>
            <a:spLocks noChangeArrowheads="1"/>
          </p:cNvSpPr>
          <p:nvPr/>
        </p:nvSpPr>
        <p:spPr bwMode="auto">
          <a:xfrm>
            <a:off x="46482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节首</a:t>
            </a:r>
            <a:endParaRPr lang="zh-CN" altLang="en-US"/>
          </a:p>
        </p:txBody>
      </p:sp>
      <p:sp>
        <p:nvSpPr>
          <p:cNvPr id="82953" name="Rectangle 9">
            <a:hlinkClick r:id="" action="ppaction://hlinkshowjump?jump=firstslide"/>
          </p:cNvPr>
          <p:cNvSpPr>
            <a:spLocks noChangeArrowheads="1"/>
          </p:cNvSpPr>
          <p:nvPr/>
        </p:nvSpPr>
        <p:spPr bwMode="auto">
          <a:xfrm>
            <a:off x="64770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章首</a:t>
            </a:r>
            <a:endParaRPr lang="zh-CN" altLang="en-US"/>
          </a:p>
        </p:txBody>
      </p:sp>
    </p:spTree>
    <p:extLst>
      <p:ext uri="{BB962C8B-B14F-4D97-AF65-F5344CB8AC3E}">
        <p14:creationId xmlns:p14="http://schemas.microsoft.com/office/powerpoint/2010/main" val="1122334511"/>
      </p:ext>
    </p:extLst>
  </p:cSld>
  <p:clrMapOvr>
    <a:masterClrMapping/>
  </p:clrMapOvr>
  <p:transition>
    <p:checke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419792" y="487680"/>
            <a:ext cx="4495800" cy="701675"/>
          </a:xfrm>
          <a:prstGeom prst="rect">
            <a:avLst/>
          </a:prstGeom>
          <a:noFill/>
          <a:ln w="12700" cap="sq">
            <a:noFill/>
            <a:miter lim="800000"/>
            <a:headEnd type="none" w="sm" len="sm"/>
            <a:tailEnd type="none" w="sm" len="sm"/>
          </a:ln>
          <a:effectLst/>
        </p:spPr>
        <p:txBody>
          <a:bodyPr>
            <a:spAutoFit/>
          </a:bodyPr>
          <a:lstStyle/>
          <a:p>
            <a:pPr>
              <a:spcBef>
                <a:spcPct val="50000"/>
              </a:spcBef>
              <a:defRPr/>
            </a:pPr>
            <a:r>
              <a:rPr lang="zh-CN" altLang="en-US" sz="4000" b="1" dirty="0">
                <a:solidFill>
                  <a:srgbClr val="FFC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加双氧酶</a:t>
            </a:r>
          </a:p>
        </p:txBody>
      </p:sp>
      <p:graphicFrame>
        <p:nvGraphicFramePr>
          <p:cNvPr id="2050" name="Object 3"/>
          <p:cNvGraphicFramePr>
            <a:graphicFrameLocks noChangeAspect="1"/>
          </p:cNvGraphicFramePr>
          <p:nvPr>
            <p:extLst>
              <p:ext uri="{D42A27DB-BD31-4B8C-83A1-F6EECF244321}">
                <p14:modId xmlns:p14="http://schemas.microsoft.com/office/powerpoint/2010/main" val="2250473474"/>
              </p:ext>
            </p:extLst>
          </p:nvPr>
        </p:nvGraphicFramePr>
        <p:xfrm>
          <a:off x="685800" y="2892458"/>
          <a:ext cx="7848600" cy="3657600"/>
        </p:xfrm>
        <a:graphic>
          <a:graphicData uri="http://schemas.openxmlformats.org/presentationml/2006/ole">
            <mc:AlternateContent xmlns:mc="http://schemas.openxmlformats.org/markup-compatibility/2006">
              <mc:Choice xmlns:v="urn:schemas-microsoft-com:vml" Requires="v">
                <p:oleObj spid="_x0000_s4113" name="Picture" r:id="rId3" imgW="4114286" imgH="1782929" progId="Word.Picture.8">
                  <p:embed/>
                </p:oleObj>
              </mc:Choice>
              <mc:Fallback>
                <p:oleObj name="Picture" r:id="rId3" imgW="4114286" imgH="1782929"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892458"/>
                        <a:ext cx="7848600" cy="365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 name="Text Box 4"/>
          <p:cNvSpPr txBox="1">
            <a:spLocks noChangeArrowheads="1"/>
          </p:cNvSpPr>
          <p:nvPr/>
        </p:nvSpPr>
        <p:spPr bwMode="auto">
          <a:xfrm>
            <a:off x="609600" y="1820068"/>
            <a:ext cx="792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latin typeface="微软雅黑" panose="020B0503020204020204" pitchFamily="34" charset="-122"/>
                <a:ea typeface="微软雅黑" panose="020B0503020204020204" pitchFamily="34" charset="-122"/>
              </a:rPr>
              <a:t>此类酶催化氧分子直接加到作用物分子上</a:t>
            </a:r>
            <a:r>
              <a:rPr lang="zh-CN" altLang="en-US" b="1" dirty="0">
                <a:latin typeface="微软雅黑" panose="020B0503020204020204" pitchFamily="34" charset="-122"/>
                <a:ea typeface="微软雅黑" panose="020B0503020204020204" pitchFamily="34" charset="-122"/>
              </a:rPr>
              <a:t>:</a:t>
            </a:r>
          </a:p>
        </p:txBody>
      </p:sp>
      <p:sp>
        <p:nvSpPr>
          <p:cNvPr id="2" name="文本框 1">
            <a:extLst>
              <a:ext uri="{FF2B5EF4-FFF2-40B4-BE49-F238E27FC236}">
                <a16:creationId xmlns:a16="http://schemas.microsoft.com/office/drawing/2014/main" id="{69D729D9-1BD6-4ED3-81FF-D34F9BFD90E3}"/>
              </a:ext>
            </a:extLst>
          </p:cNvPr>
          <p:cNvSpPr txBox="1"/>
          <p:nvPr/>
        </p:nvSpPr>
        <p:spPr>
          <a:xfrm>
            <a:off x="6099144" y="2623179"/>
            <a:ext cx="336952" cy="369332"/>
          </a:xfrm>
          <a:prstGeom prst="rect">
            <a:avLst/>
          </a:prstGeom>
          <a:noFill/>
        </p:spPr>
        <p:txBody>
          <a:bodyPr wrap="none" rtlCol="0">
            <a:spAutoFit/>
          </a:bodyPr>
          <a:lstStyle/>
          <a:p>
            <a:r>
              <a:rPr lang="en-US" altLang="zh-CN" dirty="0"/>
              <a:t>O</a:t>
            </a:r>
            <a:endParaRPr lang="zh-CN" altLang="en-US" dirty="0"/>
          </a:p>
        </p:txBody>
      </p:sp>
    </p:spTree>
    <p:extLst>
      <p:ext uri="{BB962C8B-B14F-4D97-AF65-F5344CB8AC3E}">
        <p14:creationId xmlns:p14="http://schemas.microsoft.com/office/powerpoint/2010/main" val="1420879157"/>
      </p:ext>
    </p:extLst>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28650" y="197848"/>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氧化脱羧作用</a:t>
            </a:r>
          </a:p>
        </p:txBody>
      </p:sp>
      <p:sp>
        <p:nvSpPr>
          <p:cNvPr id="8195" name="Rectangle 3"/>
          <p:cNvSpPr>
            <a:spLocks noGrp="1" noChangeArrowheads="1"/>
          </p:cNvSpPr>
          <p:nvPr>
            <p:ph idx="1"/>
          </p:nvPr>
        </p:nvSpPr>
        <p:spPr>
          <a:xfrm>
            <a:off x="628650" y="1677580"/>
            <a:ext cx="7886700" cy="4351338"/>
          </a:xfrm>
        </p:spPr>
        <p:txBody>
          <a:bodyPr/>
          <a:lstStyle/>
          <a:p>
            <a:pPr eaLnBrk="1" hangingPunct="1">
              <a:lnSpc>
                <a:spcPct val="120000"/>
              </a:lnSpc>
              <a:buSzPct val="90000"/>
              <a:buFontTx/>
              <a:buBlip>
                <a:blip r:embed="rId2"/>
              </a:buBlip>
            </a:pPr>
            <a:r>
              <a:rPr lang="en-US" altLang="zh-CN" sz="2400" b="1" dirty="0">
                <a:latin typeface="微软雅黑" panose="020B0503020204020204" pitchFamily="34" charset="-122"/>
                <a:ea typeface="微软雅黑" panose="020B0503020204020204" pitchFamily="34" charset="-122"/>
              </a:rPr>
              <a:t>α-</a:t>
            </a:r>
            <a:r>
              <a:rPr lang="zh-CN" altLang="en-US" sz="2400" b="1" dirty="0">
                <a:latin typeface="微软雅黑" panose="020B0503020204020204" pitchFamily="34" charset="-122"/>
                <a:ea typeface="微软雅黑" panose="020B0503020204020204" pitchFamily="34" charset="-122"/>
              </a:rPr>
              <a:t>氧化脱羧：如丙酮酸的氧化脱羧</a:t>
            </a:r>
          </a:p>
          <a:p>
            <a:pPr eaLnBrk="1" hangingPunct="1">
              <a:lnSpc>
                <a:spcPct val="120000"/>
              </a:lnSpc>
              <a:buSzPct val="90000"/>
              <a:buFontTx/>
              <a:buBlip>
                <a:blip r:embed="rId2"/>
              </a:buBlip>
            </a:pPr>
            <a:endParaRPr lang="zh-CN" altLang="en-US" sz="2400" dirty="0">
              <a:ea typeface="黑体" panose="02010609060101010101" pitchFamily="49" charset="-122"/>
            </a:endParaRPr>
          </a:p>
          <a:p>
            <a:pPr eaLnBrk="1" hangingPunct="1">
              <a:lnSpc>
                <a:spcPct val="120000"/>
              </a:lnSpc>
              <a:buSzPct val="90000"/>
              <a:buFontTx/>
              <a:buBlip>
                <a:blip r:embed="rId2"/>
              </a:buBlip>
            </a:pPr>
            <a:endParaRPr lang="zh-CN" altLang="en-US" sz="2000" dirty="0">
              <a:ea typeface="黑体" panose="02010609060101010101" pitchFamily="49" charset="-122"/>
            </a:endParaRPr>
          </a:p>
          <a:p>
            <a:pPr marL="0" indent="0" eaLnBrk="1" hangingPunct="1">
              <a:lnSpc>
                <a:spcPct val="120000"/>
              </a:lnSpc>
              <a:buSzPct val="90000"/>
              <a:buNone/>
            </a:pPr>
            <a:endParaRPr lang="zh-CN" altLang="en-US" sz="2400" dirty="0">
              <a:ea typeface="黑体" panose="02010609060101010101" pitchFamily="49" charset="-122"/>
            </a:endParaRPr>
          </a:p>
          <a:p>
            <a:pPr eaLnBrk="1" hangingPunct="1">
              <a:lnSpc>
                <a:spcPct val="120000"/>
              </a:lnSpc>
              <a:buSzPct val="90000"/>
              <a:buFontTx/>
              <a:buBlip>
                <a:blip r:embed="rId2"/>
              </a:buBlip>
            </a:pPr>
            <a:r>
              <a:rPr lang="en-US" altLang="zh-CN" sz="2400" b="1" dirty="0">
                <a:latin typeface="微软雅黑" panose="020B0503020204020204" pitchFamily="34" charset="-122"/>
                <a:ea typeface="微软雅黑" panose="020B0503020204020204" pitchFamily="34" charset="-122"/>
              </a:rPr>
              <a:t>β-</a:t>
            </a:r>
            <a:r>
              <a:rPr lang="zh-CN" altLang="en-US" sz="2400" b="1" dirty="0">
                <a:latin typeface="微软雅黑" panose="020B0503020204020204" pitchFamily="34" charset="-122"/>
                <a:ea typeface="微软雅黑" panose="020B0503020204020204" pitchFamily="34" charset="-122"/>
              </a:rPr>
              <a:t>氧化脱羧：如苹果酸的氧化脱羧</a:t>
            </a:r>
          </a:p>
        </p:txBody>
      </p:sp>
      <p:pic>
        <p:nvPicPr>
          <p:cNvPr id="8196" name="Picture 4" descr="Untitled-1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028" y="2174671"/>
            <a:ext cx="5486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Untitled-17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028" y="4578531"/>
            <a:ext cx="5486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006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685800" y="2057400"/>
            <a:ext cx="815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t>    </a:t>
            </a:r>
            <a:r>
              <a:rPr lang="zh-CN" altLang="en-US" b="1" dirty="0">
                <a:latin typeface="微软雅黑" panose="020B0503020204020204" pitchFamily="34" charset="-122"/>
                <a:ea typeface="微软雅黑" panose="020B0503020204020204" pitchFamily="34" charset="-122"/>
              </a:rPr>
              <a:t>在生物氧化过程中，呼吸链末端每分子氧必须接受4个电子才能完全还原，生成2</a:t>
            </a:r>
            <a:r>
              <a:rPr lang="en-US" altLang="zh-CN" b="1" dirty="0">
                <a:latin typeface="微软雅黑" panose="020B0503020204020204" pitchFamily="34" charset="-122"/>
                <a:ea typeface="微软雅黑" panose="020B0503020204020204" pitchFamily="34" charset="-122"/>
              </a:rPr>
              <a:t>O</a:t>
            </a:r>
            <a:r>
              <a:rPr lang="en-US" altLang="zh-CN" b="1" baseline="30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可以与</a:t>
            </a:r>
            <a:r>
              <a:rPr lang="en-US" altLang="zh-CN" b="1" dirty="0">
                <a:latin typeface="微软雅黑" panose="020B0503020204020204" pitchFamily="34" charset="-122"/>
                <a:ea typeface="微软雅黑" panose="020B0503020204020204" pitchFamily="34" charset="-122"/>
              </a:rPr>
              <a:t>H</a:t>
            </a:r>
            <a:r>
              <a:rPr lang="en-US" altLang="zh-CN" b="1" baseline="30000"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结合生成水，如果电子供给不足，则生成过氧化基团</a:t>
            </a:r>
            <a:r>
              <a:rPr lang="en-US" altLang="zh-CN" b="1" dirty="0">
                <a:latin typeface="微软雅黑" panose="020B0503020204020204" pitchFamily="34" charset="-122"/>
                <a:ea typeface="微软雅黑" panose="020B0503020204020204" pitchFamily="34" charset="-122"/>
              </a:rPr>
              <a:t>O</a:t>
            </a:r>
            <a:r>
              <a:rPr lang="en-US" altLang="zh-CN" b="1" baseline="-25000"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或超氧离子。</a:t>
            </a:r>
          </a:p>
        </p:txBody>
      </p:sp>
      <p:sp>
        <p:nvSpPr>
          <p:cNvPr id="84995" name="Text Box 3"/>
          <p:cNvSpPr txBox="1">
            <a:spLocks noChangeArrowheads="1"/>
          </p:cNvSpPr>
          <p:nvPr/>
        </p:nvSpPr>
        <p:spPr bwMode="auto">
          <a:xfrm>
            <a:off x="609600" y="762000"/>
            <a:ext cx="7848600" cy="701675"/>
          </a:xfrm>
          <a:prstGeom prst="rect">
            <a:avLst/>
          </a:prstGeom>
          <a:noFill/>
          <a:ln w="12700" cap="sq">
            <a:noFill/>
            <a:miter lim="800000"/>
            <a:headEnd type="none" w="sm" len="sm"/>
            <a:tailEnd type="none" w="sm" len="sm"/>
          </a:ln>
          <a:effectLst/>
        </p:spPr>
        <p:txBody>
          <a:bodyPr>
            <a:spAutoFit/>
          </a:bodyPr>
          <a:lstStyle/>
          <a:p>
            <a:pPr>
              <a:spcBef>
                <a:spcPct val="50000"/>
              </a:spcBef>
              <a:defRPr/>
            </a:pPr>
            <a:r>
              <a:rPr lang="zh-CN" altLang="en-US" sz="4000" b="1" dirty="0">
                <a:solidFill>
                  <a:srgbClr val="FFC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过氧化氢及超氧离子的生成</a:t>
            </a:r>
          </a:p>
        </p:txBody>
      </p:sp>
      <p:sp>
        <p:nvSpPr>
          <p:cNvPr id="58372" name="Text Box 4"/>
          <p:cNvSpPr txBox="1">
            <a:spLocks noChangeArrowheads="1"/>
          </p:cNvSpPr>
          <p:nvPr/>
        </p:nvSpPr>
        <p:spPr bwMode="auto">
          <a:xfrm>
            <a:off x="762000" y="3581400"/>
            <a:ext cx="7543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zh-CN" altLang="zh-CN"/>
              <a:t>                     </a:t>
            </a:r>
            <a:r>
              <a:rPr lang="en-US" altLang="zh-CN" sz="3200"/>
              <a:t>O</a:t>
            </a:r>
            <a:r>
              <a:rPr lang="en-US" altLang="zh-CN" sz="3200" baseline="-25000"/>
              <a:t>2</a:t>
            </a:r>
            <a:r>
              <a:rPr lang="en-US" altLang="zh-CN" sz="3200"/>
              <a:t>＋4e   </a:t>
            </a:r>
            <a:r>
              <a:rPr lang="en-US" altLang="zh-CN" sz="3200">
                <a:sym typeface="Symbol" panose="05050102010706020507" pitchFamily="18" charset="2"/>
              </a:rPr>
              <a:t></a:t>
            </a:r>
            <a:r>
              <a:rPr lang="en-US" altLang="zh-CN" sz="3200"/>
              <a:t>   2O</a:t>
            </a:r>
            <a:r>
              <a:rPr lang="en-US" altLang="zh-CN" sz="3200" baseline="30000"/>
              <a:t>2－</a:t>
            </a:r>
            <a:r>
              <a:rPr lang="en-US" altLang="zh-CN" sz="3200"/>
              <a:t>  </a:t>
            </a:r>
            <a:r>
              <a:rPr lang="en-US" altLang="zh-CN" sz="3200">
                <a:sym typeface="Symbol" panose="05050102010706020507" pitchFamily="18" charset="2"/>
              </a:rPr>
              <a:t></a:t>
            </a:r>
            <a:r>
              <a:rPr lang="en-US" altLang="zh-CN" sz="3200"/>
              <a:t>   2H</a:t>
            </a:r>
            <a:r>
              <a:rPr lang="en-US" altLang="zh-CN" sz="3200" baseline="-25000"/>
              <a:t>2</a:t>
            </a:r>
            <a:r>
              <a:rPr lang="en-US" altLang="zh-CN" sz="3200"/>
              <a:t>O</a:t>
            </a:r>
          </a:p>
          <a:p>
            <a:pPr algn="just"/>
            <a:r>
              <a:rPr lang="en-US" altLang="zh-CN" sz="3200"/>
              <a:t>                O</a:t>
            </a:r>
            <a:r>
              <a:rPr lang="en-US" altLang="zh-CN" sz="3200" baseline="-25000"/>
              <a:t>2</a:t>
            </a:r>
            <a:r>
              <a:rPr lang="en-US" altLang="zh-CN" sz="3200"/>
              <a:t>＋2e  </a:t>
            </a:r>
            <a:r>
              <a:rPr lang="en-US" altLang="zh-CN" sz="3200">
                <a:sym typeface="Symbol" panose="05050102010706020507" pitchFamily="18" charset="2"/>
              </a:rPr>
              <a:t></a:t>
            </a:r>
            <a:r>
              <a:rPr lang="en-US" altLang="zh-CN" sz="3200"/>
              <a:t>  O</a:t>
            </a:r>
            <a:r>
              <a:rPr lang="en-US" altLang="zh-CN" sz="3200" baseline="-25000"/>
              <a:t>2</a:t>
            </a:r>
            <a:r>
              <a:rPr lang="en-US" altLang="zh-CN" sz="3200" baseline="30000"/>
              <a:t>2－   </a:t>
            </a:r>
            <a:r>
              <a:rPr lang="en-US" altLang="zh-CN" sz="3200">
                <a:sym typeface="Symbol" panose="05050102010706020507" pitchFamily="18" charset="2"/>
              </a:rPr>
              <a:t></a:t>
            </a:r>
            <a:r>
              <a:rPr lang="en-US" altLang="zh-CN" sz="3200"/>
              <a:t>   H</a:t>
            </a:r>
            <a:r>
              <a:rPr lang="en-US" altLang="zh-CN" sz="3200" baseline="-25000"/>
              <a:t>2</a:t>
            </a:r>
            <a:r>
              <a:rPr lang="en-US" altLang="zh-CN" sz="3200"/>
              <a:t>O</a:t>
            </a:r>
            <a:r>
              <a:rPr lang="en-US" altLang="zh-CN" sz="3200" baseline="-25000"/>
              <a:t>2</a:t>
            </a:r>
          </a:p>
          <a:p>
            <a:pPr algn="just"/>
            <a:r>
              <a:rPr lang="en-US" altLang="zh-CN" sz="3200"/>
              <a:t>                O</a:t>
            </a:r>
            <a:r>
              <a:rPr lang="en-US" altLang="zh-CN" sz="3200" baseline="-25000"/>
              <a:t>2</a:t>
            </a:r>
            <a:r>
              <a:rPr lang="en-US" altLang="zh-CN" sz="3200"/>
              <a:t>＋e   </a:t>
            </a:r>
            <a:r>
              <a:rPr lang="en-US" altLang="zh-CN" sz="3200">
                <a:sym typeface="Symbol" panose="05050102010706020507" pitchFamily="18" charset="2"/>
              </a:rPr>
              <a:t></a:t>
            </a:r>
            <a:r>
              <a:rPr lang="en-US" altLang="zh-CN" sz="3200"/>
              <a:t>   O</a:t>
            </a:r>
            <a:r>
              <a:rPr lang="en-US" altLang="zh-CN" sz="3200" baseline="30000"/>
              <a:t>－</a:t>
            </a:r>
            <a:r>
              <a:rPr lang="en-US" altLang="zh-CN" sz="3200" baseline="-25000"/>
              <a:t>2</a:t>
            </a:r>
            <a:endParaRPr lang="zh-CN" altLang="en-US" sz="3200"/>
          </a:p>
        </p:txBody>
      </p:sp>
      <p:sp>
        <p:nvSpPr>
          <p:cNvPr id="84997" name="Rectangle 5">
            <a:hlinkClick r:id="rId2" action="ppaction://hlinksldjump"/>
          </p:cNvPr>
          <p:cNvSpPr>
            <a:spLocks noChangeArrowheads="1"/>
          </p:cNvSpPr>
          <p:nvPr/>
        </p:nvSpPr>
        <p:spPr bwMode="auto">
          <a:xfrm>
            <a:off x="44196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节首</a:t>
            </a:r>
            <a:endParaRPr lang="zh-CN" altLang="en-US"/>
          </a:p>
        </p:txBody>
      </p:sp>
      <p:sp>
        <p:nvSpPr>
          <p:cNvPr id="84998" name="Rectangle 6">
            <a:hlinkClick r:id="" action="ppaction://hlinkshowjump?jump=firstslide"/>
          </p:cNvPr>
          <p:cNvSpPr>
            <a:spLocks noChangeArrowheads="1"/>
          </p:cNvSpPr>
          <p:nvPr/>
        </p:nvSpPr>
        <p:spPr bwMode="auto">
          <a:xfrm>
            <a:off x="62484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章首</a:t>
            </a:r>
            <a:endParaRPr lang="zh-CN" altLang="en-US"/>
          </a:p>
        </p:txBody>
      </p:sp>
    </p:spTree>
    <p:extLst>
      <p:ext uri="{BB962C8B-B14F-4D97-AF65-F5344CB8AC3E}">
        <p14:creationId xmlns:p14="http://schemas.microsoft.com/office/powerpoint/2010/main" val="3404514751"/>
      </p:ext>
    </p:extLst>
  </p:cSld>
  <p:clrMapOvr>
    <a:masterClrMapping/>
  </p:clrMapOvr>
  <p:transition>
    <p:checke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381000" y="471805"/>
            <a:ext cx="8534400" cy="701675"/>
          </a:xfrm>
          <a:prstGeom prst="rect">
            <a:avLst/>
          </a:prstGeom>
          <a:noFill/>
          <a:ln w="12700" cap="sq">
            <a:noFill/>
            <a:miter lim="800000"/>
            <a:headEnd type="none" w="sm" len="sm"/>
            <a:tailEnd type="none" w="sm" len="sm"/>
          </a:ln>
          <a:effectLst/>
        </p:spPr>
        <p:txBody>
          <a:bodyPr>
            <a:spAutoFit/>
          </a:bodyPr>
          <a:lstStyle/>
          <a:p>
            <a:pPr>
              <a:spcBef>
                <a:spcPct val="50000"/>
              </a:spcBef>
              <a:defRPr/>
            </a:pPr>
            <a:r>
              <a:rPr lang="zh-CN" altLang="en-US" sz="4000" b="1" dirty="0">
                <a:solidFill>
                  <a:srgbClr val="FFC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过氧化氢及超氧离子的毒性作用</a:t>
            </a:r>
          </a:p>
        </p:txBody>
      </p:sp>
      <p:sp>
        <p:nvSpPr>
          <p:cNvPr id="59395" name="Text Box 3"/>
          <p:cNvSpPr txBox="1">
            <a:spLocks noChangeArrowheads="1"/>
          </p:cNvSpPr>
          <p:nvPr/>
        </p:nvSpPr>
        <p:spPr bwMode="auto">
          <a:xfrm>
            <a:off x="838200" y="1917700"/>
            <a:ext cx="7848600" cy="45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7540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zh-CN" altLang="en-US" sz="2800" b="1" dirty="0">
                <a:latin typeface="微软雅黑" panose="020B0503020204020204" pitchFamily="34" charset="-122"/>
                <a:ea typeface="微软雅黑" panose="020B0503020204020204" pitchFamily="34" charset="-122"/>
              </a:rPr>
              <a:t>超氧离子为带有负离子的自由基，反应活泼，与过氧化氢作用可以生成性质更活泼的羟自由基</a:t>
            </a:r>
            <a:r>
              <a:rPr lang="en-US" altLang="zh-CN" sz="2800" b="1" dirty="0">
                <a:latin typeface="微软雅黑" panose="020B0503020204020204" pitchFamily="34" charset="-122"/>
                <a:ea typeface="微软雅黑" panose="020B0503020204020204" pitchFamily="34" charset="-122"/>
              </a:rPr>
              <a:t>OH</a:t>
            </a:r>
            <a:r>
              <a:rPr lang="en-US" altLang="zh-CN" sz="2800" b="1"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它们作用于</a:t>
            </a:r>
            <a:r>
              <a:rPr lang="en-US" altLang="zh-CN" sz="2800" b="1" dirty="0">
                <a:latin typeface="微软雅黑" panose="020B0503020204020204" pitchFamily="34" charset="-122"/>
                <a:ea typeface="微软雅黑" panose="020B0503020204020204" pitchFamily="34" charset="-122"/>
              </a:rPr>
              <a:t>DNA</a:t>
            </a:r>
            <a:r>
              <a:rPr lang="zh-CN" altLang="en-US" sz="2800" b="1" dirty="0">
                <a:latin typeface="微软雅黑" panose="020B0503020204020204" pitchFamily="34" charset="-122"/>
                <a:ea typeface="微软雅黑" panose="020B0503020204020204" pitchFamily="34" charset="-122"/>
              </a:rPr>
              <a:t>时可使其氧化、修饰、甚至断裂；作用于蛋白质时可使其巯基氧化而改变其功能或引起酶活性丧失；作用于脂质中的不饱和脂肪酸等则可产生过氧化脂质，引起生物膜损伤。</a:t>
            </a:r>
          </a:p>
        </p:txBody>
      </p:sp>
      <p:sp>
        <p:nvSpPr>
          <p:cNvPr id="86020" name="Rectangle 4">
            <a:hlinkClick r:id="rId2" action="ppaction://hlinksldjump"/>
          </p:cNvPr>
          <p:cNvSpPr>
            <a:spLocks noChangeArrowheads="1"/>
          </p:cNvSpPr>
          <p:nvPr/>
        </p:nvSpPr>
        <p:spPr bwMode="auto">
          <a:xfrm>
            <a:off x="46482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节首</a:t>
            </a:r>
            <a:endParaRPr lang="zh-CN" altLang="en-US"/>
          </a:p>
        </p:txBody>
      </p:sp>
      <p:sp>
        <p:nvSpPr>
          <p:cNvPr id="86021" name="Rectangle 5">
            <a:hlinkClick r:id="" action="ppaction://hlinkshowjump?jump=firstslide"/>
          </p:cNvPr>
          <p:cNvSpPr>
            <a:spLocks noChangeArrowheads="1"/>
          </p:cNvSpPr>
          <p:nvPr/>
        </p:nvSpPr>
        <p:spPr bwMode="auto">
          <a:xfrm>
            <a:off x="62484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章首</a:t>
            </a:r>
            <a:endParaRPr lang="zh-CN" altLang="en-US"/>
          </a:p>
        </p:txBody>
      </p:sp>
    </p:spTree>
    <p:extLst>
      <p:ext uri="{BB962C8B-B14F-4D97-AF65-F5344CB8AC3E}">
        <p14:creationId xmlns:p14="http://schemas.microsoft.com/office/powerpoint/2010/main" val="2669485525"/>
      </p:ext>
    </p:extLst>
  </p:cSld>
  <p:clrMapOvr>
    <a:masterClrMapping/>
  </p:clrMapOvr>
  <p:transition>
    <p:spli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500149" y="483899"/>
            <a:ext cx="8382000" cy="701675"/>
          </a:xfrm>
          <a:prstGeom prst="rect">
            <a:avLst/>
          </a:prstGeom>
          <a:noFill/>
          <a:ln w="12700" cap="sq">
            <a:noFill/>
            <a:miter lim="800000"/>
            <a:headEnd type="none" w="sm" len="sm"/>
            <a:tailEnd type="none" w="sm" len="sm"/>
          </a:ln>
          <a:effectLst/>
        </p:spPr>
        <p:txBody>
          <a:bodyPr>
            <a:spAutoFit/>
          </a:bodyPr>
          <a:lstStyle/>
          <a:p>
            <a:pPr>
              <a:spcBef>
                <a:spcPct val="50000"/>
              </a:spcBef>
              <a:defRPr/>
            </a:pPr>
            <a:r>
              <a:rPr lang="zh-CN" altLang="en-US" sz="4000" b="1" dirty="0">
                <a:solidFill>
                  <a:srgbClr val="FFC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过氧化氢及超氧离子的消除</a:t>
            </a:r>
          </a:p>
        </p:txBody>
      </p:sp>
      <p:sp>
        <p:nvSpPr>
          <p:cNvPr id="60419" name="Rectangle 3"/>
          <p:cNvSpPr>
            <a:spLocks noGrp="1" noChangeArrowheads="1"/>
          </p:cNvSpPr>
          <p:nvPr>
            <p:ph type="body" idx="1"/>
          </p:nvPr>
        </p:nvSpPr>
        <p:spPr>
          <a:xfrm>
            <a:off x="762000" y="2057400"/>
            <a:ext cx="7772400" cy="4114800"/>
          </a:xfrm>
        </p:spPr>
        <p:txBody>
          <a:bodyPr>
            <a:normAutofit/>
          </a:bodyPr>
          <a:lstStyle/>
          <a:p>
            <a:pPr eaLnBrk="1" hangingPunct="1"/>
            <a:r>
              <a:rPr lang="zh-CN" altLang="en-US" sz="2400" b="1" dirty="0">
                <a:solidFill>
                  <a:schemeClr val="tx2"/>
                </a:solidFill>
                <a:latin typeface="微软雅黑" panose="020B0503020204020204" pitchFamily="34" charset="-122"/>
                <a:ea typeface="微软雅黑" panose="020B0503020204020204" pitchFamily="34" charset="-122"/>
              </a:rPr>
              <a:t>超氧化物歧化酶</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SOD）</a:t>
            </a:r>
          </a:p>
          <a:p>
            <a:pPr eaLnBrk="1" hangingPunct="1">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                      2</a:t>
            </a:r>
            <a:r>
              <a:rPr lang="en-US" altLang="zh-CN" sz="2400" b="1" dirty="0">
                <a:latin typeface="微软雅黑" panose="020B0503020204020204" pitchFamily="34" charset="-122"/>
                <a:ea typeface="微软雅黑" panose="020B0503020204020204" pitchFamily="34" charset="-122"/>
              </a:rPr>
              <a:t>O</a:t>
            </a:r>
            <a:r>
              <a:rPr lang="en-US" altLang="zh-CN" sz="2400" b="1" baseline="30000" dirty="0">
                <a:latin typeface="微软雅黑" panose="020B0503020204020204" pitchFamily="34" charset="-122"/>
                <a:ea typeface="微软雅黑" panose="020B0503020204020204" pitchFamily="34" charset="-122"/>
              </a:rPr>
              <a:t>－</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＋2H</a:t>
            </a:r>
            <a:r>
              <a:rPr lang="en-US" altLang="zh-CN" sz="2400" b="1" baseline="30000"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H</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O</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 ＋ O</a:t>
            </a:r>
            <a:r>
              <a:rPr lang="en-US" altLang="zh-CN" sz="2400" b="1" baseline="-25000" dirty="0">
                <a:latin typeface="微软雅黑" panose="020B0503020204020204" pitchFamily="34" charset="-122"/>
                <a:ea typeface="微软雅黑" panose="020B0503020204020204" pitchFamily="34" charset="-122"/>
              </a:rPr>
              <a:t>2</a:t>
            </a:r>
            <a:endParaRPr lang="en-US" altLang="zh-CN" sz="2400" b="1" dirty="0">
              <a:latin typeface="微软雅黑" panose="020B0503020204020204" pitchFamily="34" charset="-122"/>
              <a:ea typeface="微软雅黑" panose="020B0503020204020204" pitchFamily="34" charset="-122"/>
            </a:endParaRPr>
          </a:p>
          <a:p>
            <a:pPr eaLnBrk="1" hangingPunct="1"/>
            <a:r>
              <a:rPr lang="zh-CN" altLang="en-US" sz="2400" b="1" dirty="0">
                <a:solidFill>
                  <a:schemeClr val="tx2"/>
                </a:solidFill>
                <a:latin typeface="微软雅黑" panose="020B0503020204020204" pitchFamily="34" charset="-122"/>
                <a:ea typeface="微软雅黑" panose="020B0503020204020204" pitchFamily="34" charset="-122"/>
              </a:rPr>
              <a:t>过氧化氢酶</a:t>
            </a:r>
            <a:endParaRPr lang="zh-CN" altLang="en-US" sz="2400" b="1"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zh-CN" altLang="zh-CN"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H</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O</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 + H</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O</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         2H</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O + O</a:t>
            </a:r>
            <a:r>
              <a:rPr lang="en-US" altLang="zh-CN" sz="2400" b="1" baseline="-25000"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a:p>
            <a:pPr eaLnBrk="1" hangingPunct="1"/>
            <a:r>
              <a:rPr lang="zh-CN" altLang="en-US" sz="2400" b="1" dirty="0">
                <a:solidFill>
                  <a:schemeClr val="tx2"/>
                </a:solidFill>
                <a:latin typeface="微软雅黑" panose="020B0503020204020204" pitchFamily="34" charset="-122"/>
                <a:ea typeface="微软雅黑" panose="020B0503020204020204" pitchFamily="34" charset="-122"/>
              </a:rPr>
              <a:t>过氧化物酶</a:t>
            </a:r>
            <a:endParaRPr lang="zh-CN" altLang="en-US" sz="2400" b="1"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zh-CN" altLang="zh-CN"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RH</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 ＋ H</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O</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        R ＋ 2H</a:t>
            </a:r>
            <a:r>
              <a:rPr lang="en-US" altLang="zh-CN" sz="2400" b="1" baseline="-25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O</a:t>
            </a:r>
            <a:endParaRPr lang="zh-CN" altLang="en-US" sz="2400" b="1" dirty="0">
              <a:latin typeface="微软雅黑" panose="020B0503020204020204" pitchFamily="34" charset="-122"/>
              <a:ea typeface="微软雅黑" panose="020B0503020204020204" pitchFamily="34" charset="-122"/>
            </a:endParaRPr>
          </a:p>
        </p:txBody>
      </p:sp>
      <p:sp>
        <p:nvSpPr>
          <p:cNvPr id="60420" name="AutoShape 7"/>
          <p:cNvSpPr>
            <a:spLocks noChangeArrowheads="1"/>
          </p:cNvSpPr>
          <p:nvPr/>
        </p:nvSpPr>
        <p:spPr bwMode="auto">
          <a:xfrm>
            <a:off x="4691149" y="2696094"/>
            <a:ext cx="533400" cy="76200"/>
          </a:xfrm>
          <a:prstGeom prst="rightArrow">
            <a:avLst>
              <a:gd name="adj1" fmla="val 50000"/>
              <a:gd name="adj2" fmla="val 175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60421" name="AutoShape 8"/>
          <p:cNvSpPr>
            <a:spLocks noChangeArrowheads="1"/>
          </p:cNvSpPr>
          <p:nvPr/>
        </p:nvSpPr>
        <p:spPr bwMode="auto">
          <a:xfrm>
            <a:off x="4495800" y="3599411"/>
            <a:ext cx="533400" cy="76200"/>
          </a:xfrm>
          <a:prstGeom prst="rightArrow">
            <a:avLst>
              <a:gd name="adj1" fmla="val 50000"/>
              <a:gd name="adj2" fmla="val 175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60422" name="AutoShape 9"/>
          <p:cNvSpPr>
            <a:spLocks noChangeArrowheads="1"/>
          </p:cNvSpPr>
          <p:nvPr/>
        </p:nvSpPr>
        <p:spPr bwMode="auto">
          <a:xfrm>
            <a:off x="4968240" y="4502728"/>
            <a:ext cx="457200" cy="76200"/>
          </a:xfrm>
          <a:prstGeom prst="rightArrow">
            <a:avLst>
              <a:gd name="adj1" fmla="val 50000"/>
              <a:gd name="adj2" fmla="val 150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87050" name="Rectangle 10">
            <a:hlinkClick r:id="rId2" action="ppaction://hlinksldjump"/>
          </p:cNvPr>
          <p:cNvSpPr>
            <a:spLocks noChangeArrowheads="1"/>
          </p:cNvSpPr>
          <p:nvPr/>
        </p:nvSpPr>
        <p:spPr bwMode="auto">
          <a:xfrm>
            <a:off x="45720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节首</a:t>
            </a:r>
            <a:endParaRPr lang="zh-CN" altLang="en-US"/>
          </a:p>
        </p:txBody>
      </p:sp>
      <p:sp>
        <p:nvSpPr>
          <p:cNvPr id="87051" name="Rectangle 11">
            <a:hlinkClick r:id="" action="ppaction://hlinkshowjump?jump=firstslide"/>
          </p:cNvPr>
          <p:cNvSpPr>
            <a:spLocks noChangeArrowheads="1"/>
          </p:cNvSpPr>
          <p:nvPr/>
        </p:nvSpPr>
        <p:spPr bwMode="auto">
          <a:xfrm>
            <a:off x="6172200" y="6630988"/>
            <a:ext cx="1752600" cy="227012"/>
          </a:xfrm>
          <a:prstGeom prst="rect">
            <a:avLst/>
          </a:prstGeom>
          <a:gradFill rotWithShape="0">
            <a:gsLst>
              <a:gs pos="0">
                <a:schemeClr val="bg1">
                  <a:gamma/>
                  <a:shade val="36471"/>
                  <a:invGamma/>
                </a:schemeClr>
              </a:gs>
              <a:gs pos="50000">
                <a:schemeClr val="bg1"/>
              </a:gs>
              <a:gs pos="100000">
                <a:schemeClr val="bg1">
                  <a:gamma/>
                  <a:shade val="36471"/>
                  <a:invGamma/>
                </a:schemeClr>
              </a:gs>
            </a:gsLst>
            <a:lin ang="0" scaled="1"/>
          </a:gradFill>
          <a:ln w="9525">
            <a:noFill/>
            <a:miter lim="800000"/>
            <a:headEnd/>
            <a:tailEnd/>
          </a:ln>
          <a:effectLst/>
        </p:spPr>
        <p:txBody>
          <a:bodyPr wrap="none" lIns="92075" tIns="46038" rIns="92075" bIns="46038" anchor="ctr"/>
          <a:lstStyle/>
          <a:p>
            <a:pPr algn="ctr">
              <a:defRPr/>
            </a:pPr>
            <a:r>
              <a:rPr lang="zh-CN" altLang="en-US" sz="1400">
                <a:latin typeface="Arial" charset="0"/>
              </a:rPr>
              <a:t>章首</a:t>
            </a:r>
            <a:endParaRPr lang="zh-CN" altLang="en-US"/>
          </a:p>
        </p:txBody>
      </p:sp>
    </p:spTree>
    <p:extLst>
      <p:ext uri="{BB962C8B-B14F-4D97-AF65-F5344CB8AC3E}">
        <p14:creationId xmlns:p14="http://schemas.microsoft.com/office/powerpoint/2010/main" val="2182626715"/>
      </p:ext>
    </p:extLst>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28650" y="178594"/>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生物氧化过程中水的生成</a:t>
            </a:r>
          </a:p>
        </p:txBody>
      </p:sp>
      <p:sp>
        <p:nvSpPr>
          <p:cNvPr id="9219" name="Rectangle 3"/>
          <p:cNvSpPr>
            <a:spLocks noGrp="1" noChangeArrowheads="1"/>
          </p:cNvSpPr>
          <p:nvPr>
            <p:ph idx="1"/>
          </p:nvPr>
        </p:nvSpPr>
        <p:spPr>
          <a:xfrm>
            <a:off x="628650" y="1825625"/>
            <a:ext cx="7886700" cy="4560888"/>
          </a:xfrm>
        </p:spPr>
        <p:txBody>
          <a:bodyPr/>
          <a:lstStyle/>
          <a:p>
            <a:pPr eaLnBrk="1" hangingPunct="1">
              <a:lnSpc>
                <a:spcPct val="120000"/>
              </a:lnSpc>
              <a:buSzPct val="85000"/>
              <a:buFontTx/>
              <a:buBlip>
                <a:blip r:embed="rId2"/>
              </a:buBlip>
            </a:pPr>
            <a:r>
              <a:rPr lang="zh-CN" altLang="en-US" sz="2400" b="1" dirty="0">
                <a:latin typeface="微软雅黑" panose="020B0503020204020204" pitchFamily="34" charset="-122"/>
                <a:ea typeface="微软雅黑" panose="020B0503020204020204" pitchFamily="34" charset="-122"/>
              </a:rPr>
              <a:t>在生物氧化中，水是代谢物上脱下的氢与生物体吸进的</a:t>
            </a:r>
            <a:r>
              <a:rPr lang="en-US" altLang="zh-CN" sz="2400" b="1" dirty="0">
                <a:latin typeface="微软雅黑" panose="020B0503020204020204" pitchFamily="34" charset="-122"/>
                <a:ea typeface="微软雅黑" panose="020B0503020204020204" pitchFamily="34" charset="-122"/>
              </a:rPr>
              <a:t>O</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化合生成的。</a:t>
            </a:r>
          </a:p>
          <a:p>
            <a:pPr eaLnBrk="1" hangingPunct="1">
              <a:lnSpc>
                <a:spcPct val="120000"/>
              </a:lnSpc>
              <a:buSzPct val="85000"/>
              <a:buFontTx/>
              <a:buBlip>
                <a:blip r:embed="rId2"/>
              </a:buBlip>
            </a:pPr>
            <a:r>
              <a:rPr lang="zh-CN" altLang="en-US" sz="2400" b="1" dirty="0">
                <a:latin typeface="微软雅黑" panose="020B0503020204020204" pitchFamily="34" charset="-122"/>
                <a:ea typeface="微软雅黑" panose="020B0503020204020204" pitchFamily="34" charset="-122"/>
              </a:rPr>
              <a:t>代谢物上的氢需要在脱氢酶的作用下才能脱下，吸入的</a:t>
            </a:r>
            <a:r>
              <a:rPr lang="en-US" altLang="zh-CN" sz="2400" b="1" dirty="0">
                <a:latin typeface="微软雅黑" panose="020B0503020204020204" pitchFamily="34" charset="-122"/>
                <a:ea typeface="微软雅黑" panose="020B0503020204020204" pitchFamily="34" charset="-122"/>
              </a:rPr>
              <a:t>O</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要通过氧化酶的作用才能转化为高活性的氧。在此过程中，还需要有一系列传递体才能把氢传递给氧，生成水。</a:t>
            </a:r>
          </a:p>
        </p:txBody>
      </p:sp>
      <p:sp>
        <p:nvSpPr>
          <p:cNvPr id="9220" name="Rectangle 6"/>
          <p:cNvSpPr>
            <a:spLocks noChangeArrowheads="1"/>
          </p:cNvSpPr>
          <p:nvPr/>
        </p:nvSpPr>
        <p:spPr bwMode="auto">
          <a:xfrm>
            <a:off x="3070999" y="6159500"/>
            <a:ext cx="3005951" cy="41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lnSpc>
                <a:spcPct val="115000"/>
              </a:lnSpc>
            </a:pPr>
            <a:r>
              <a:rPr kumimoji="1" lang="zh-CN" altLang="en-US" sz="2000" b="1" dirty="0">
                <a:solidFill>
                  <a:srgbClr val="CC0000"/>
                </a:solidFill>
                <a:latin typeface="微软雅黑" panose="020B0503020204020204" pitchFamily="34" charset="-122"/>
                <a:ea typeface="微软雅黑" panose="020B0503020204020204" pitchFamily="34" charset="-122"/>
              </a:rPr>
              <a:t>生物氧化过程中水的生成</a:t>
            </a:r>
            <a:endParaRPr kumimoji="1" lang="en-US" altLang="zh-CN" sz="2000" b="1" dirty="0">
              <a:solidFill>
                <a:srgbClr val="CC0000"/>
              </a:solidFill>
              <a:latin typeface="微软雅黑" panose="020B0503020204020204" pitchFamily="34" charset="-122"/>
              <a:ea typeface="微软雅黑" panose="020B0503020204020204" pitchFamily="34" charset="-122"/>
            </a:endParaRPr>
          </a:p>
        </p:txBody>
      </p:sp>
      <p:grpSp>
        <p:nvGrpSpPr>
          <p:cNvPr id="9221" name="Group 20"/>
          <p:cNvGrpSpPr>
            <a:grpSpLocks/>
          </p:cNvGrpSpPr>
          <p:nvPr/>
        </p:nvGrpSpPr>
        <p:grpSpPr bwMode="auto">
          <a:xfrm>
            <a:off x="1905000" y="4191000"/>
            <a:ext cx="5260975" cy="1968500"/>
            <a:chOff x="1200" y="2640"/>
            <a:chExt cx="3314" cy="1240"/>
          </a:xfrm>
        </p:grpSpPr>
        <p:sp>
          <p:nvSpPr>
            <p:cNvPr id="9223" name="Rectangle 5"/>
            <p:cNvSpPr>
              <a:spLocks noChangeArrowheads="1"/>
            </p:cNvSpPr>
            <p:nvPr/>
          </p:nvSpPr>
          <p:spPr bwMode="auto">
            <a:xfrm>
              <a:off x="1200" y="2640"/>
              <a:ext cx="3314"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lnSpc>
                  <a:spcPct val="115000"/>
                </a:lnSpc>
              </a:pPr>
              <a:r>
                <a:rPr kumimoji="1" lang="zh-CN" altLang="en-US" b="1" dirty="0">
                  <a:latin typeface="微软雅黑" panose="020B0503020204020204" pitchFamily="34" charset="-122"/>
                  <a:ea typeface="微软雅黑" panose="020B0503020204020204" pitchFamily="34" charset="-122"/>
                </a:rPr>
                <a:t>代谢物</a:t>
              </a:r>
              <a:r>
                <a:rPr kumimoji="1" lang="en-US" altLang="zh-CN" b="1" dirty="0">
                  <a:latin typeface="微软雅黑" panose="020B0503020204020204" pitchFamily="34" charset="-122"/>
                  <a:ea typeface="微软雅黑" panose="020B0503020204020204" pitchFamily="34" charset="-122"/>
                </a:rPr>
                <a:t>MH</a:t>
              </a:r>
              <a:r>
                <a:rPr kumimoji="1" lang="en-US" altLang="zh-CN" b="1" baseline="-25000" dirty="0">
                  <a:latin typeface="微软雅黑" panose="020B0503020204020204" pitchFamily="34" charset="-122"/>
                  <a:ea typeface="微软雅黑" panose="020B0503020204020204" pitchFamily="34" charset="-122"/>
                </a:rPr>
                <a:t>2</a:t>
              </a:r>
              <a:r>
                <a:rPr kumimoji="1" lang="en-US" altLang="zh-CN" b="1" dirty="0">
                  <a:latin typeface="微软雅黑" panose="020B0503020204020204" pitchFamily="34" charset="-122"/>
                  <a:ea typeface="微软雅黑" panose="020B0503020204020204" pitchFamily="34" charset="-122"/>
                </a:rPr>
                <a:t>                   </a:t>
              </a:r>
              <a:r>
                <a:rPr kumimoji="1" lang="zh-CN" altLang="en-US" b="1" dirty="0">
                  <a:latin typeface="微软雅黑" panose="020B0503020204020204" pitchFamily="34" charset="-122"/>
                  <a:ea typeface="微软雅黑" panose="020B0503020204020204" pitchFamily="34" charset="-122"/>
                </a:rPr>
                <a:t>氧化型                     </a:t>
              </a:r>
              <a:r>
                <a:rPr kumimoji="1" lang="en-US" altLang="zh-CN" b="1" dirty="0"/>
                <a:t>H</a:t>
              </a:r>
              <a:r>
                <a:rPr kumimoji="1" lang="en-US" altLang="zh-CN" b="1" baseline="-25000" dirty="0"/>
                <a:t>2</a:t>
              </a:r>
              <a:r>
                <a:rPr kumimoji="1" lang="en-US" altLang="zh-CN" b="1" dirty="0"/>
                <a:t>O</a:t>
              </a:r>
            </a:p>
            <a:p>
              <a:pPr eaLnBrk="1" hangingPunct="1">
                <a:lnSpc>
                  <a:spcPct val="115000"/>
                </a:lnSpc>
              </a:pPr>
              <a:r>
                <a:rPr kumimoji="1" lang="en-US" altLang="zh-CN" dirty="0"/>
                <a:t>  </a:t>
              </a:r>
            </a:p>
            <a:p>
              <a:pPr eaLnBrk="1" hangingPunct="1">
                <a:lnSpc>
                  <a:spcPct val="115000"/>
                </a:lnSpc>
              </a:pPr>
              <a:r>
                <a:rPr kumimoji="1" lang="en-US" altLang="zh-CN" dirty="0"/>
                <a:t>                            </a:t>
              </a:r>
              <a:r>
                <a:rPr kumimoji="1" lang="zh-CN" altLang="en-US" b="1" dirty="0">
                  <a:latin typeface="微软雅黑" panose="020B0503020204020204" pitchFamily="34" charset="-122"/>
                  <a:ea typeface="微软雅黑" panose="020B0503020204020204" pitchFamily="34" charset="-122"/>
                </a:rPr>
                <a:t>一个或多个传递体</a:t>
              </a:r>
            </a:p>
            <a:p>
              <a:pPr eaLnBrk="1" hangingPunct="1">
                <a:lnSpc>
                  <a:spcPct val="115000"/>
                </a:lnSpc>
              </a:pPr>
              <a:endParaRPr kumimoji="1" lang="zh-CN" altLang="en-US" dirty="0"/>
            </a:p>
            <a:p>
              <a:pPr eaLnBrk="1" hangingPunct="1">
                <a:lnSpc>
                  <a:spcPct val="115000"/>
                </a:lnSpc>
              </a:pPr>
              <a:r>
                <a:rPr kumimoji="1" lang="zh-CN" altLang="en-US" dirty="0"/>
                <a:t>          </a:t>
              </a:r>
              <a:r>
                <a:rPr kumimoji="1" lang="en-US" altLang="zh-CN" b="1" dirty="0">
                  <a:latin typeface="微软雅黑" panose="020B0503020204020204" pitchFamily="34" charset="-122"/>
                  <a:ea typeface="微软雅黑" panose="020B0503020204020204" pitchFamily="34" charset="-122"/>
                </a:rPr>
                <a:t>M  </a:t>
              </a:r>
              <a:r>
                <a:rPr kumimoji="1" lang="en-US" altLang="zh-CN" dirty="0"/>
                <a:t>                      </a:t>
              </a:r>
              <a:r>
                <a:rPr kumimoji="1" lang="zh-CN" altLang="en-US" b="1" dirty="0">
                  <a:latin typeface="微软雅黑" panose="020B0503020204020204" pitchFamily="34" charset="-122"/>
                  <a:ea typeface="微软雅黑" panose="020B0503020204020204" pitchFamily="34" charset="-122"/>
                </a:rPr>
                <a:t>还原型                      </a:t>
              </a:r>
              <a:r>
                <a:rPr kumimoji="1" lang="en-US" altLang="zh-CN" b="1" dirty="0"/>
                <a:t>O</a:t>
              </a:r>
              <a:r>
                <a:rPr kumimoji="1" lang="en-US" altLang="zh-CN" b="1" baseline="-25000" dirty="0"/>
                <a:t>2</a:t>
              </a:r>
            </a:p>
            <a:p>
              <a:pPr eaLnBrk="1" hangingPunct="1">
                <a:lnSpc>
                  <a:spcPct val="115000"/>
                </a:lnSpc>
              </a:pPr>
              <a:endParaRPr kumimoji="1" lang="en-US" altLang="zh-CN" sz="2400" baseline="-25000" dirty="0">
                <a:solidFill>
                  <a:srgbClr val="CC0000"/>
                </a:solidFill>
              </a:endParaRPr>
            </a:p>
          </p:txBody>
        </p:sp>
        <p:grpSp>
          <p:nvGrpSpPr>
            <p:cNvPr id="9224" name="Group 19"/>
            <p:cNvGrpSpPr>
              <a:grpSpLocks/>
            </p:cNvGrpSpPr>
            <p:nvPr/>
          </p:nvGrpSpPr>
          <p:grpSpPr bwMode="auto">
            <a:xfrm>
              <a:off x="2016" y="2832"/>
              <a:ext cx="1920" cy="768"/>
              <a:chOff x="2016" y="2784"/>
              <a:chExt cx="1920" cy="768"/>
            </a:xfrm>
          </p:grpSpPr>
          <p:grpSp>
            <p:nvGrpSpPr>
              <p:cNvPr id="9225" name="Group 13"/>
              <p:cNvGrpSpPr>
                <a:grpSpLocks/>
              </p:cNvGrpSpPr>
              <p:nvPr/>
            </p:nvGrpSpPr>
            <p:grpSpPr bwMode="auto">
              <a:xfrm>
                <a:off x="2016" y="2784"/>
                <a:ext cx="432" cy="768"/>
                <a:chOff x="5940" y="2064"/>
                <a:chExt cx="720" cy="1560"/>
              </a:xfrm>
            </p:grpSpPr>
            <p:sp>
              <p:nvSpPr>
                <p:cNvPr id="9229" name="Freeform 14"/>
                <p:cNvSpPr>
                  <a:spLocks/>
                </p:cNvSpPr>
                <p:nvPr/>
              </p:nvSpPr>
              <p:spPr bwMode="auto">
                <a:xfrm>
                  <a:off x="6300" y="2064"/>
                  <a:ext cx="360" cy="1560"/>
                </a:xfrm>
                <a:custGeom>
                  <a:avLst/>
                  <a:gdLst>
                    <a:gd name="T0" fmla="*/ 360 w 540"/>
                    <a:gd name="T1" fmla="*/ 0 h 1872"/>
                    <a:gd name="T2" fmla="*/ 0 w 540"/>
                    <a:gd name="T3" fmla="*/ 780 h 1872"/>
                    <a:gd name="T4" fmla="*/ 360 w 540"/>
                    <a:gd name="T5" fmla="*/ 1560 h 1872"/>
                    <a:gd name="T6" fmla="*/ 0 60000 65536"/>
                    <a:gd name="T7" fmla="*/ 0 60000 65536"/>
                    <a:gd name="T8" fmla="*/ 0 60000 65536"/>
                    <a:gd name="T9" fmla="*/ 0 w 540"/>
                    <a:gd name="T10" fmla="*/ 0 h 1872"/>
                    <a:gd name="T11" fmla="*/ 540 w 540"/>
                    <a:gd name="T12" fmla="*/ 1872 h 1872"/>
                  </a:gdLst>
                  <a:ahLst/>
                  <a:cxnLst>
                    <a:cxn ang="T6">
                      <a:pos x="T0" y="T1"/>
                    </a:cxn>
                    <a:cxn ang="T7">
                      <a:pos x="T2" y="T3"/>
                    </a:cxn>
                    <a:cxn ang="T8">
                      <a:pos x="T4" y="T5"/>
                    </a:cxn>
                  </a:cxnLst>
                  <a:rect l="T9" t="T10" r="T11" b="T12"/>
                  <a:pathLst>
                    <a:path w="540" h="1872">
                      <a:moveTo>
                        <a:pt x="540" y="0"/>
                      </a:moveTo>
                      <a:cubicBezTo>
                        <a:pt x="270" y="312"/>
                        <a:pt x="0" y="624"/>
                        <a:pt x="0" y="936"/>
                      </a:cubicBezTo>
                      <a:cubicBezTo>
                        <a:pt x="0" y="1248"/>
                        <a:pt x="270" y="1560"/>
                        <a:pt x="540" y="1872"/>
                      </a:cubicBezTo>
                    </a:path>
                  </a:pathLst>
                </a:custGeom>
                <a:noFill/>
                <a:ln w="9525">
                  <a:solidFill>
                    <a:srgbClr val="000000"/>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0" name="Freeform 15"/>
                <p:cNvSpPr>
                  <a:spLocks/>
                </p:cNvSpPr>
                <p:nvPr/>
              </p:nvSpPr>
              <p:spPr bwMode="auto">
                <a:xfrm rot="10800000">
                  <a:off x="5940" y="2064"/>
                  <a:ext cx="360" cy="1560"/>
                </a:xfrm>
                <a:custGeom>
                  <a:avLst/>
                  <a:gdLst>
                    <a:gd name="T0" fmla="*/ 360 w 540"/>
                    <a:gd name="T1" fmla="*/ 0 h 1872"/>
                    <a:gd name="T2" fmla="*/ 0 w 540"/>
                    <a:gd name="T3" fmla="*/ 780 h 1872"/>
                    <a:gd name="T4" fmla="*/ 360 w 540"/>
                    <a:gd name="T5" fmla="*/ 1560 h 1872"/>
                    <a:gd name="T6" fmla="*/ 0 60000 65536"/>
                    <a:gd name="T7" fmla="*/ 0 60000 65536"/>
                    <a:gd name="T8" fmla="*/ 0 60000 65536"/>
                    <a:gd name="T9" fmla="*/ 0 w 540"/>
                    <a:gd name="T10" fmla="*/ 0 h 1872"/>
                    <a:gd name="T11" fmla="*/ 540 w 540"/>
                    <a:gd name="T12" fmla="*/ 1872 h 1872"/>
                  </a:gdLst>
                  <a:ahLst/>
                  <a:cxnLst>
                    <a:cxn ang="T6">
                      <a:pos x="T0" y="T1"/>
                    </a:cxn>
                    <a:cxn ang="T7">
                      <a:pos x="T2" y="T3"/>
                    </a:cxn>
                    <a:cxn ang="T8">
                      <a:pos x="T4" y="T5"/>
                    </a:cxn>
                  </a:cxnLst>
                  <a:rect l="T9" t="T10" r="T11" b="T12"/>
                  <a:pathLst>
                    <a:path w="540" h="1872">
                      <a:moveTo>
                        <a:pt x="540" y="0"/>
                      </a:moveTo>
                      <a:cubicBezTo>
                        <a:pt x="270" y="312"/>
                        <a:pt x="0" y="624"/>
                        <a:pt x="0" y="936"/>
                      </a:cubicBezTo>
                      <a:cubicBezTo>
                        <a:pt x="0" y="1248"/>
                        <a:pt x="270" y="1560"/>
                        <a:pt x="540" y="1872"/>
                      </a:cubicBezTo>
                    </a:path>
                  </a:pathLst>
                </a:custGeom>
                <a:noFill/>
                <a:ln w="9525">
                  <a:solidFill>
                    <a:srgbClr val="000000"/>
                  </a:solidFill>
                  <a:round/>
                  <a:headEnd type="triangle" w="sm" len="med"/>
                  <a:tailEnd type="non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226" name="Group 16"/>
              <p:cNvGrpSpPr>
                <a:grpSpLocks/>
              </p:cNvGrpSpPr>
              <p:nvPr/>
            </p:nvGrpSpPr>
            <p:grpSpPr bwMode="auto">
              <a:xfrm>
                <a:off x="3504" y="2784"/>
                <a:ext cx="432" cy="768"/>
                <a:chOff x="5940" y="2064"/>
                <a:chExt cx="720" cy="1560"/>
              </a:xfrm>
            </p:grpSpPr>
            <p:sp>
              <p:nvSpPr>
                <p:cNvPr id="9227" name="Freeform 17"/>
                <p:cNvSpPr>
                  <a:spLocks/>
                </p:cNvSpPr>
                <p:nvPr/>
              </p:nvSpPr>
              <p:spPr bwMode="auto">
                <a:xfrm>
                  <a:off x="6300" y="2064"/>
                  <a:ext cx="360" cy="1560"/>
                </a:xfrm>
                <a:custGeom>
                  <a:avLst/>
                  <a:gdLst>
                    <a:gd name="T0" fmla="*/ 360 w 540"/>
                    <a:gd name="T1" fmla="*/ 0 h 1872"/>
                    <a:gd name="T2" fmla="*/ 0 w 540"/>
                    <a:gd name="T3" fmla="*/ 780 h 1872"/>
                    <a:gd name="T4" fmla="*/ 360 w 540"/>
                    <a:gd name="T5" fmla="*/ 1560 h 1872"/>
                    <a:gd name="T6" fmla="*/ 0 60000 65536"/>
                    <a:gd name="T7" fmla="*/ 0 60000 65536"/>
                    <a:gd name="T8" fmla="*/ 0 60000 65536"/>
                    <a:gd name="T9" fmla="*/ 0 w 540"/>
                    <a:gd name="T10" fmla="*/ 0 h 1872"/>
                    <a:gd name="T11" fmla="*/ 540 w 540"/>
                    <a:gd name="T12" fmla="*/ 1872 h 1872"/>
                  </a:gdLst>
                  <a:ahLst/>
                  <a:cxnLst>
                    <a:cxn ang="T6">
                      <a:pos x="T0" y="T1"/>
                    </a:cxn>
                    <a:cxn ang="T7">
                      <a:pos x="T2" y="T3"/>
                    </a:cxn>
                    <a:cxn ang="T8">
                      <a:pos x="T4" y="T5"/>
                    </a:cxn>
                  </a:cxnLst>
                  <a:rect l="T9" t="T10" r="T11" b="T12"/>
                  <a:pathLst>
                    <a:path w="540" h="1872">
                      <a:moveTo>
                        <a:pt x="540" y="0"/>
                      </a:moveTo>
                      <a:cubicBezTo>
                        <a:pt x="270" y="312"/>
                        <a:pt x="0" y="624"/>
                        <a:pt x="0" y="936"/>
                      </a:cubicBezTo>
                      <a:cubicBezTo>
                        <a:pt x="0" y="1248"/>
                        <a:pt x="270" y="1560"/>
                        <a:pt x="540" y="1872"/>
                      </a:cubicBezTo>
                    </a:path>
                  </a:pathLst>
                </a:custGeom>
                <a:noFill/>
                <a:ln w="9525">
                  <a:solidFill>
                    <a:srgbClr val="000000"/>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8" name="Freeform 18"/>
                <p:cNvSpPr>
                  <a:spLocks/>
                </p:cNvSpPr>
                <p:nvPr/>
              </p:nvSpPr>
              <p:spPr bwMode="auto">
                <a:xfrm rot="10800000">
                  <a:off x="5940" y="2064"/>
                  <a:ext cx="360" cy="1560"/>
                </a:xfrm>
                <a:custGeom>
                  <a:avLst/>
                  <a:gdLst>
                    <a:gd name="T0" fmla="*/ 360 w 540"/>
                    <a:gd name="T1" fmla="*/ 0 h 1872"/>
                    <a:gd name="T2" fmla="*/ 0 w 540"/>
                    <a:gd name="T3" fmla="*/ 780 h 1872"/>
                    <a:gd name="T4" fmla="*/ 360 w 540"/>
                    <a:gd name="T5" fmla="*/ 1560 h 1872"/>
                    <a:gd name="T6" fmla="*/ 0 60000 65536"/>
                    <a:gd name="T7" fmla="*/ 0 60000 65536"/>
                    <a:gd name="T8" fmla="*/ 0 60000 65536"/>
                    <a:gd name="T9" fmla="*/ 0 w 540"/>
                    <a:gd name="T10" fmla="*/ 0 h 1872"/>
                    <a:gd name="T11" fmla="*/ 540 w 540"/>
                    <a:gd name="T12" fmla="*/ 1872 h 1872"/>
                  </a:gdLst>
                  <a:ahLst/>
                  <a:cxnLst>
                    <a:cxn ang="T6">
                      <a:pos x="T0" y="T1"/>
                    </a:cxn>
                    <a:cxn ang="T7">
                      <a:pos x="T2" y="T3"/>
                    </a:cxn>
                    <a:cxn ang="T8">
                      <a:pos x="T4" y="T5"/>
                    </a:cxn>
                  </a:cxnLst>
                  <a:rect l="T9" t="T10" r="T11" b="T12"/>
                  <a:pathLst>
                    <a:path w="540" h="1872">
                      <a:moveTo>
                        <a:pt x="540" y="0"/>
                      </a:moveTo>
                      <a:cubicBezTo>
                        <a:pt x="270" y="312"/>
                        <a:pt x="0" y="624"/>
                        <a:pt x="0" y="936"/>
                      </a:cubicBezTo>
                      <a:cubicBezTo>
                        <a:pt x="0" y="1248"/>
                        <a:pt x="270" y="1560"/>
                        <a:pt x="540" y="1872"/>
                      </a:cubicBezTo>
                    </a:path>
                  </a:pathLst>
                </a:custGeom>
                <a:noFill/>
                <a:ln w="9525">
                  <a:solidFill>
                    <a:srgbClr val="000000"/>
                  </a:solidFill>
                  <a:round/>
                  <a:headEnd type="triangle" w="sm" len="med"/>
                  <a:tailEnd type="non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spTree>
    <p:extLst>
      <p:ext uri="{BB962C8B-B14F-4D97-AF65-F5344CB8AC3E}">
        <p14:creationId xmlns:p14="http://schemas.microsoft.com/office/powerpoint/2010/main" val="3320576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28650" y="225424"/>
            <a:ext cx="7886700" cy="1325563"/>
          </a:xfrm>
        </p:spPr>
        <p:txBody>
          <a:bodyPr/>
          <a:lstStyle/>
          <a:p>
            <a:pPr eaLnBrk="1" hangingPunct="1"/>
            <a:r>
              <a:rPr lang="en-US" altLang="zh-CN" b="1" dirty="0">
                <a:solidFill>
                  <a:schemeClr val="accent2"/>
                </a:solidFill>
                <a:latin typeface="微软雅黑" panose="020B0503020204020204" pitchFamily="34" charset="-122"/>
                <a:ea typeface="微软雅黑" panose="020B0503020204020204" pitchFamily="34" charset="-122"/>
              </a:rPr>
              <a:t>7.2</a:t>
            </a:r>
            <a:r>
              <a:rPr lang="en-US" altLang="zh-CN" dirty="0">
                <a:solidFill>
                  <a:schemeClr val="accent2"/>
                </a:solidFill>
                <a:ea typeface="黑体" panose="02010609060101010101" pitchFamily="49" charset="-122"/>
              </a:rPr>
              <a:t>  </a:t>
            </a:r>
            <a:r>
              <a:rPr lang="zh-CN" altLang="en-US" b="1" dirty="0">
                <a:solidFill>
                  <a:schemeClr val="accent2"/>
                </a:solidFill>
                <a:latin typeface="微软雅黑" panose="020B0503020204020204" pitchFamily="34" charset="-122"/>
                <a:ea typeface="微软雅黑" panose="020B0503020204020204" pitchFamily="34" charset="-122"/>
              </a:rPr>
              <a:t>线粒体生物氧化体系</a:t>
            </a:r>
            <a:endParaRPr lang="en-US" altLang="zh-CN" b="1" dirty="0">
              <a:solidFill>
                <a:schemeClr val="accent2"/>
              </a:solidFill>
              <a:latin typeface="微软雅黑" panose="020B0503020204020204" pitchFamily="34" charset="-122"/>
              <a:ea typeface="微软雅黑" panose="020B0503020204020204" pitchFamily="34" charset="-122"/>
            </a:endParaRPr>
          </a:p>
        </p:txBody>
      </p:sp>
      <p:sp>
        <p:nvSpPr>
          <p:cNvPr id="15363" name="Rectangle 3"/>
          <p:cNvSpPr>
            <a:spLocks noGrp="1" noChangeArrowheads="1"/>
          </p:cNvSpPr>
          <p:nvPr>
            <p:ph idx="1"/>
          </p:nvPr>
        </p:nvSpPr>
        <p:spPr/>
        <p:txBody>
          <a:bodyPr/>
          <a:lstStyle/>
          <a:p>
            <a:pPr marL="444500" indent="-444500" eaLnBrk="1" hangingPunct="1">
              <a:lnSpc>
                <a:spcPct val="120000"/>
              </a:lnSpc>
              <a:buClr>
                <a:schemeClr val="accent2"/>
              </a:buClr>
              <a:buSzPct val="70000"/>
              <a:buFont typeface="Wingdings" panose="05000000000000000000" pitchFamily="2" charset="2"/>
              <a:buChar char="p"/>
            </a:pPr>
            <a:r>
              <a:rPr lang="zh-CN" altLang="en-US" sz="2800" b="1" dirty="0">
                <a:solidFill>
                  <a:srgbClr val="FF0000"/>
                </a:solidFill>
                <a:latin typeface="微软雅黑" panose="020B0503020204020204" pitchFamily="34" charset="-122"/>
                <a:ea typeface="微软雅黑" panose="020B0503020204020204" pitchFamily="34" charset="-122"/>
              </a:rPr>
              <a:t>线粒体的膜相结构</a:t>
            </a:r>
          </a:p>
          <a:p>
            <a:pPr marL="444500" indent="-444500" eaLnBrk="1" hangingPunct="1">
              <a:lnSpc>
                <a:spcPct val="120000"/>
              </a:lnSpc>
              <a:buClr>
                <a:schemeClr val="accent2"/>
              </a:buClr>
              <a:buSzPct val="70000"/>
              <a:buFont typeface="Wingdings" panose="05000000000000000000" pitchFamily="2" charset="2"/>
              <a:buChar char="p"/>
            </a:pPr>
            <a:endParaRPr lang="zh-CN" altLang="en-US" sz="2800" dirty="0">
              <a:solidFill>
                <a:schemeClr val="accent2"/>
              </a:solidFill>
              <a:ea typeface="黑体" panose="02010609060101010101" pitchFamily="49" charset="-122"/>
            </a:endParaRPr>
          </a:p>
          <a:p>
            <a:pPr marL="444500" indent="-444500" eaLnBrk="1" hangingPunct="1">
              <a:lnSpc>
                <a:spcPct val="120000"/>
              </a:lnSpc>
              <a:buClr>
                <a:schemeClr val="accent2"/>
              </a:buClr>
              <a:buSzPct val="70000"/>
              <a:buFont typeface="Wingdings" panose="05000000000000000000" pitchFamily="2" charset="2"/>
              <a:buChar char="p"/>
            </a:pPr>
            <a:endParaRPr lang="zh-CN" altLang="en-US" sz="2800" dirty="0">
              <a:solidFill>
                <a:schemeClr val="accent2"/>
              </a:solidFill>
              <a:ea typeface="黑体" panose="02010609060101010101" pitchFamily="49" charset="-122"/>
            </a:endParaRPr>
          </a:p>
          <a:p>
            <a:pPr marL="444500" indent="-444500" eaLnBrk="1" hangingPunct="1">
              <a:lnSpc>
                <a:spcPct val="120000"/>
              </a:lnSpc>
              <a:buClr>
                <a:schemeClr val="accent2"/>
              </a:buClr>
              <a:buSzPct val="70000"/>
              <a:buFont typeface="Wingdings" panose="05000000000000000000" pitchFamily="2" charset="2"/>
              <a:buChar char="p"/>
            </a:pPr>
            <a:r>
              <a:rPr lang="zh-CN" altLang="en-US" sz="2800" b="1" dirty="0">
                <a:solidFill>
                  <a:srgbClr val="FF0000"/>
                </a:solidFill>
                <a:latin typeface="微软雅黑" panose="020B0503020204020204" pitchFamily="34" charset="-122"/>
                <a:ea typeface="微软雅黑" panose="020B0503020204020204" pitchFamily="34" charset="-122"/>
              </a:rPr>
              <a:t>线粒体呼吸链</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15364" name="Text Box 4">
            <a:hlinkClick r:id="rId2" action="ppaction://hlinksldjump"/>
          </p:cNvPr>
          <p:cNvSpPr txBox="1">
            <a:spLocks noChangeArrowheads="1"/>
          </p:cNvSpPr>
          <p:nvPr/>
        </p:nvSpPr>
        <p:spPr bwMode="auto">
          <a:xfrm>
            <a:off x="914400" y="2438400"/>
            <a:ext cx="3581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buClr>
                <a:schemeClr val="accent2"/>
              </a:buClr>
              <a:buSzPct val="70000"/>
              <a:buFont typeface="Wingdings" panose="05000000000000000000" pitchFamily="2" charset="2"/>
              <a:buChar char="p"/>
            </a:pPr>
            <a:r>
              <a:rPr lang="zh-CN" altLang="en-US" sz="2600" b="1" dirty="0">
                <a:latin typeface="微软雅黑" panose="020B0503020204020204" pitchFamily="34" charset="-122"/>
                <a:ea typeface="微软雅黑" panose="020B0503020204020204" pitchFamily="34" charset="-122"/>
              </a:rPr>
              <a:t>线粒体的结构</a:t>
            </a:r>
          </a:p>
        </p:txBody>
      </p:sp>
      <p:sp>
        <p:nvSpPr>
          <p:cNvPr id="15365" name="Text Box 5">
            <a:hlinkClick r:id="rId3" action="ppaction://hlinksldjump"/>
          </p:cNvPr>
          <p:cNvSpPr txBox="1">
            <a:spLocks noChangeArrowheads="1"/>
          </p:cNvSpPr>
          <p:nvPr/>
        </p:nvSpPr>
        <p:spPr bwMode="auto">
          <a:xfrm>
            <a:off x="914400" y="2971800"/>
            <a:ext cx="3581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buClr>
                <a:schemeClr val="accent2"/>
              </a:buClr>
              <a:buSzPct val="70000"/>
              <a:buFont typeface="Wingdings" panose="05000000000000000000" pitchFamily="2" charset="2"/>
              <a:buChar char="p"/>
            </a:pPr>
            <a:r>
              <a:rPr lang="zh-CN" altLang="en-US" sz="2600" b="1" dirty="0">
                <a:latin typeface="微软雅黑" panose="020B0503020204020204" pitchFamily="34" charset="-122"/>
                <a:ea typeface="微软雅黑" panose="020B0503020204020204" pitchFamily="34" charset="-122"/>
              </a:rPr>
              <a:t>线粒体的功能</a:t>
            </a:r>
          </a:p>
        </p:txBody>
      </p:sp>
      <p:sp>
        <p:nvSpPr>
          <p:cNvPr id="15366" name="Text Box 6">
            <a:hlinkClick r:id="rId4" action="ppaction://hlinksldjump"/>
          </p:cNvPr>
          <p:cNvSpPr txBox="1">
            <a:spLocks noChangeArrowheads="1"/>
          </p:cNvSpPr>
          <p:nvPr/>
        </p:nvSpPr>
        <p:spPr bwMode="auto">
          <a:xfrm>
            <a:off x="914400" y="4267200"/>
            <a:ext cx="4495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buClr>
                <a:schemeClr val="accent2"/>
              </a:buClr>
              <a:buSzPct val="70000"/>
              <a:buFont typeface="Wingdings" panose="05000000000000000000" pitchFamily="2" charset="2"/>
              <a:buChar char="p"/>
            </a:pPr>
            <a:r>
              <a:rPr lang="zh-CN" altLang="en-US" sz="2600" b="1" dirty="0">
                <a:latin typeface="微软雅黑" panose="020B0503020204020204" pitchFamily="34" charset="-122"/>
                <a:ea typeface="微软雅黑" panose="020B0503020204020204" pitchFamily="34" charset="-122"/>
              </a:rPr>
              <a:t>线粒体呼吸链的主要功能</a:t>
            </a:r>
            <a:endParaRPr lang="en-US" altLang="zh-CN" sz="2600" b="1" dirty="0">
              <a:latin typeface="微软雅黑" panose="020B0503020204020204" pitchFamily="34" charset="-122"/>
              <a:ea typeface="微软雅黑" panose="020B0503020204020204" pitchFamily="34" charset="-122"/>
            </a:endParaRPr>
          </a:p>
        </p:txBody>
      </p:sp>
      <p:sp>
        <p:nvSpPr>
          <p:cNvPr id="15367" name="Text Box 7">
            <a:hlinkClick r:id="rId5" action="ppaction://hlinksldjump"/>
          </p:cNvPr>
          <p:cNvSpPr txBox="1">
            <a:spLocks noChangeArrowheads="1"/>
          </p:cNvSpPr>
          <p:nvPr/>
        </p:nvSpPr>
        <p:spPr bwMode="auto">
          <a:xfrm>
            <a:off x="914400" y="4800600"/>
            <a:ext cx="3962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buClr>
                <a:schemeClr val="accent2"/>
              </a:buClr>
              <a:buSzPct val="70000"/>
              <a:buFont typeface="Wingdings" panose="05000000000000000000" pitchFamily="2" charset="2"/>
              <a:buChar char="p"/>
            </a:pPr>
            <a:r>
              <a:rPr lang="zh-CN" altLang="en-US" sz="2600" b="1" dirty="0">
                <a:latin typeface="微软雅黑" panose="020B0503020204020204" pitchFamily="34" charset="-122"/>
                <a:ea typeface="微软雅黑" panose="020B0503020204020204" pitchFamily="34" charset="-122"/>
              </a:rPr>
              <a:t>线粒体呼吸链的组成</a:t>
            </a:r>
            <a:endParaRPr lang="en-US" altLang="zh-CN" sz="2600" b="1" dirty="0">
              <a:latin typeface="微软雅黑" panose="020B0503020204020204" pitchFamily="34" charset="-122"/>
              <a:ea typeface="微软雅黑" panose="020B0503020204020204" pitchFamily="34" charset="-122"/>
            </a:endParaRPr>
          </a:p>
        </p:txBody>
      </p:sp>
      <p:sp>
        <p:nvSpPr>
          <p:cNvPr id="15368" name="Text Box 9">
            <a:hlinkClick r:id="rId5" action="ppaction://hlinksldjump"/>
          </p:cNvPr>
          <p:cNvSpPr txBox="1">
            <a:spLocks noChangeArrowheads="1"/>
          </p:cNvSpPr>
          <p:nvPr/>
        </p:nvSpPr>
        <p:spPr bwMode="auto">
          <a:xfrm>
            <a:off x="914400" y="5334000"/>
            <a:ext cx="3581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buClr>
                <a:schemeClr val="accent2"/>
              </a:buClr>
              <a:buSzPct val="70000"/>
              <a:buFont typeface="Wingdings" panose="05000000000000000000" pitchFamily="2" charset="2"/>
              <a:buChar char="p"/>
            </a:pPr>
            <a:r>
              <a:rPr lang="zh-CN" altLang="en-US" sz="2600" b="1" dirty="0">
                <a:latin typeface="微软雅黑" panose="020B0503020204020204" pitchFamily="34" charset="-122"/>
                <a:ea typeface="微软雅黑" panose="020B0503020204020204" pitchFamily="34" charset="-122"/>
              </a:rPr>
              <a:t>重要的呼吸链</a:t>
            </a:r>
            <a:endParaRPr lang="en-US" altLang="zh-CN" sz="2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677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28650" y="232122"/>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线粒体的膜相结构</a:t>
            </a:r>
            <a:endParaRPr lang="en-US" altLang="zh-CN" b="1" dirty="0">
              <a:solidFill>
                <a:schemeClr val="accent2"/>
              </a:solidFill>
              <a:latin typeface="微软雅黑" panose="020B0503020204020204" pitchFamily="34" charset="-122"/>
              <a:ea typeface="微软雅黑" panose="020B0503020204020204" pitchFamily="34" charset="-122"/>
            </a:endParaRPr>
          </a:p>
        </p:txBody>
      </p:sp>
      <p:sp>
        <p:nvSpPr>
          <p:cNvPr id="16387" name="Rectangle 3"/>
          <p:cNvSpPr>
            <a:spLocks noGrp="1" noChangeArrowheads="1"/>
          </p:cNvSpPr>
          <p:nvPr>
            <p:ph idx="1"/>
          </p:nvPr>
        </p:nvSpPr>
        <p:spPr>
          <a:xfrm>
            <a:off x="457200" y="1905000"/>
            <a:ext cx="2362200" cy="4419600"/>
          </a:xfrm>
        </p:spPr>
        <p:txBody>
          <a:bodyPr/>
          <a:lstStyle/>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线粒体有</a:t>
            </a:r>
            <a:r>
              <a:rPr lang="zh-CN" altLang="en-US" sz="2400" b="1" dirty="0">
                <a:solidFill>
                  <a:srgbClr val="CC0000"/>
                </a:solidFill>
                <a:latin typeface="微软雅黑" panose="020B0503020204020204" pitchFamily="34" charset="-122"/>
                <a:ea typeface="微软雅黑" panose="020B0503020204020204" pitchFamily="34" charset="-122"/>
              </a:rPr>
              <a:t>双层膜</a:t>
            </a:r>
            <a:r>
              <a:rPr lang="zh-CN" altLang="en-US" sz="2400" b="1" dirty="0">
                <a:latin typeface="微软雅黑" panose="020B0503020204020204" pitchFamily="34" charset="-122"/>
                <a:ea typeface="微软雅黑" panose="020B0503020204020204" pitchFamily="34" charset="-122"/>
              </a:rPr>
              <a:t>结构。</a:t>
            </a: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外膜光滑，内膜折叠成嵴，伸向基质。</a:t>
            </a: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内外膜之间为膜间腔。</a:t>
            </a:r>
          </a:p>
          <a:p>
            <a:pPr eaLnBrk="1" hangingPunct="1">
              <a:lnSpc>
                <a:spcPct val="120000"/>
              </a:lnSpc>
              <a:buFontTx/>
              <a:buNone/>
            </a:pPr>
            <a:endParaRPr lang="zh-CN" altLang="en-US" sz="2400" dirty="0">
              <a:ea typeface="黑体" panose="02010609060101010101" pitchFamily="49" charset="-122"/>
            </a:endParaRP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305050"/>
            <a:ext cx="5867400" cy="32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546916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28650" y="367501"/>
            <a:ext cx="7886700" cy="1325563"/>
          </a:xfrm>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线粒体的功能</a:t>
            </a:r>
            <a:endParaRPr lang="en-US" altLang="zh-CN" b="1" dirty="0">
              <a:solidFill>
                <a:schemeClr val="accent2"/>
              </a:solidFill>
              <a:latin typeface="微软雅黑" panose="020B0503020204020204" pitchFamily="34" charset="-122"/>
              <a:ea typeface="微软雅黑" panose="020B0503020204020204" pitchFamily="34" charset="-122"/>
            </a:endParaRPr>
          </a:p>
        </p:txBody>
      </p:sp>
      <p:sp>
        <p:nvSpPr>
          <p:cNvPr id="17411" name="Rectangle 3"/>
          <p:cNvSpPr>
            <a:spLocks noGrp="1" noChangeArrowheads="1"/>
          </p:cNvSpPr>
          <p:nvPr>
            <p:ph idx="1"/>
          </p:nvPr>
        </p:nvSpPr>
        <p:spPr/>
        <p:txBody>
          <a:bodyPr/>
          <a:lstStyle/>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外膜</a:t>
            </a:r>
            <a:r>
              <a:rPr lang="zh-CN" altLang="en-US" sz="2400" b="1" dirty="0">
                <a:latin typeface="微软雅黑" panose="020B0503020204020204" pitchFamily="34" charset="-122"/>
                <a:ea typeface="微软雅黑" panose="020B0503020204020204" pitchFamily="34" charset="-122"/>
              </a:rPr>
              <a:t>对大多数小分子物质和离子可通透。</a:t>
            </a:r>
          </a:p>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内膜</a:t>
            </a:r>
            <a:r>
              <a:rPr lang="zh-CN" altLang="en-US" sz="2400" b="1" dirty="0">
                <a:latin typeface="微软雅黑" panose="020B0503020204020204" pitchFamily="34" charset="-122"/>
                <a:ea typeface="微软雅黑" panose="020B0503020204020204" pitchFamily="34" charset="-122"/>
              </a:rPr>
              <a:t>须依赖膜上的特殊载体选择性地运载物质进出。</a:t>
            </a:r>
          </a:p>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基质</a:t>
            </a:r>
            <a:r>
              <a:rPr lang="zh-CN" altLang="en-US" sz="2400" b="1" dirty="0">
                <a:latin typeface="微软雅黑" panose="020B0503020204020204" pitchFamily="34" charset="-122"/>
                <a:ea typeface="微软雅黑" panose="020B0503020204020204" pitchFamily="34" charset="-122"/>
              </a:rPr>
              <a:t>中含有全部与有机酸氧化分解有关的酶。</a:t>
            </a:r>
          </a:p>
          <a:p>
            <a:pPr eaLnBrk="1" hangingPunct="1">
              <a:lnSpc>
                <a:spcPct val="120000"/>
              </a:lnSpc>
              <a:buFontTx/>
              <a:buBlip>
                <a:blip r:embed="rId2"/>
              </a:buBlip>
            </a:pPr>
            <a:r>
              <a:rPr lang="zh-CN" altLang="en-US" sz="2400" b="1" dirty="0">
                <a:solidFill>
                  <a:srgbClr val="CC0000"/>
                </a:solidFill>
                <a:latin typeface="微软雅黑" panose="020B0503020204020204" pitchFamily="34" charset="-122"/>
                <a:ea typeface="微软雅黑" panose="020B0503020204020204" pitchFamily="34" charset="-122"/>
              </a:rPr>
              <a:t>内膜</a:t>
            </a:r>
            <a:r>
              <a:rPr lang="zh-CN" altLang="en-US" sz="2400" b="1" dirty="0">
                <a:latin typeface="微软雅黑" panose="020B0503020204020204" pitchFamily="34" charset="-122"/>
                <a:ea typeface="微软雅黑" panose="020B0503020204020204" pitchFamily="34" charset="-122"/>
              </a:rPr>
              <a:t>上存在着多种酶与辅酶组成的</a:t>
            </a:r>
            <a:r>
              <a:rPr lang="zh-CN" altLang="en-US" sz="2400" b="1" dirty="0">
                <a:solidFill>
                  <a:srgbClr val="CC0000"/>
                </a:solidFill>
                <a:latin typeface="微软雅黑" panose="020B0503020204020204" pitchFamily="34" charset="-122"/>
                <a:ea typeface="微软雅黑" panose="020B0503020204020204" pitchFamily="34" charset="-122"/>
              </a:rPr>
              <a:t>电子传递链</a:t>
            </a:r>
            <a:r>
              <a:rPr lang="zh-CN" altLang="en-US" sz="2400" b="1" dirty="0">
                <a:latin typeface="微软雅黑" panose="020B0503020204020204" pitchFamily="34" charset="-122"/>
                <a:ea typeface="微软雅黑" panose="020B0503020204020204" pitchFamily="34" charset="-122"/>
              </a:rPr>
              <a:t>，或称</a:t>
            </a:r>
            <a:r>
              <a:rPr lang="zh-CN" altLang="en-US" sz="2400" b="1" dirty="0">
                <a:solidFill>
                  <a:srgbClr val="CC0000"/>
                </a:solidFill>
                <a:latin typeface="微软雅黑" panose="020B0503020204020204" pitchFamily="34" charset="-122"/>
                <a:ea typeface="微软雅黑" panose="020B0503020204020204" pitchFamily="34" charset="-122"/>
              </a:rPr>
              <a:t>呼吸链</a:t>
            </a:r>
            <a:r>
              <a:rPr lang="zh-CN" altLang="en-US" sz="2400" b="1" dirty="0">
                <a:latin typeface="微软雅黑" panose="020B0503020204020204" pitchFamily="34" charset="-122"/>
                <a:ea typeface="微软雅黑" panose="020B0503020204020204" pitchFamily="34" charset="-122"/>
              </a:rPr>
              <a:t>。</a:t>
            </a:r>
          </a:p>
          <a:p>
            <a:pPr eaLnBrk="1" hangingPunct="1">
              <a:lnSpc>
                <a:spcPct val="120000"/>
              </a:lnSpc>
              <a:buFontTx/>
              <a:buBlip>
                <a:blip r:embed="rId2"/>
              </a:buBlip>
            </a:pPr>
            <a:r>
              <a:rPr lang="zh-CN" altLang="en-US" sz="2400" b="1" dirty="0">
                <a:latin typeface="微软雅黑" panose="020B0503020204020204" pitchFamily="34" charset="-122"/>
                <a:ea typeface="微软雅黑" panose="020B0503020204020204" pitchFamily="34" charset="-122"/>
              </a:rPr>
              <a:t>内膜上的</a:t>
            </a:r>
            <a:r>
              <a:rPr lang="en-US" altLang="zh-CN" sz="2400" b="1" dirty="0">
                <a:solidFill>
                  <a:srgbClr val="CC0000"/>
                </a:solidFill>
                <a:latin typeface="微软雅黑" panose="020B0503020204020204" pitchFamily="34" charset="-122"/>
                <a:ea typeface="微软雅黑" panose="020B0503020204020204" pitchFamily="34" charset="-122"/>
              </a:rPr>
              <a:t>ATP</a:t>
            </a:r>
            <a:r>
              <a:rPr lang="zh-CN" altLang="en-US" sz="2400" b="1" dirty="0">
                <a:solidFill>
                  <a:srgbClr val="CC0000"/>
                </a:solidFill>
                <a:latin typeface="微软雅黑" panose="020B0503020204020204" pitchFamily="34" charset="-122"/>
                <a:ea typeface="微软雅黑" panose="020B0503020204020204" pitchFamily="34" charset="-122"/>
              </a:rPr>
              <a:t>合成酶</a:t>
            </a:r>
            <a:r>
              <a:rPr lang="zh-CN" altLang="en-US" sz="2400" b="1" dirty="0">
                <a:latin typeface="微软雅黑" panose="020B0503020204020204" pitchFamily="34" charset="-122"/>
                <a:ea typeface="微软雅黑" panose="020B0503020204020204" pitchFamily="34" charset="-122"/>
              </a:rPr>
              <a:t>利用电子传递过程释放的能量合成</a:t>
            </a:r>
            <a:r>
              <a:rPr lang="en-US" altLang="zh-CN" sz="2400" b="1" dirty="0">
                <a:latin typeface="微软雅黑" panose="020B0503020204020204" pitchFamily="34" charset="-122"/>
                <a:ea typeface="微软雅黑" panose="020B0503020204020204" pitchFamily="34" charset="-122"/>
              </a:rPr>
              <a:t>ATP</a:t>
            </a:r>
            <a:r>
              <a:rPr lang="zh-CN" altLang="en-US" sz="2400" b="1" dirty="0">
                <a:latin typeface="微软雅黑" panose="020B0503020204020204" pitchFamily="34" charset="-122"/>
                <a:ea typeface="微软雅黑" panose="020B0503020204020204" pitchFamily="34" charset="-122"/>
              </a:rPr>
              <a:t>，完成线粒体的供能作用。</a:t>
            </a:r>
          </a:p>
        </p:txBody>
      </p:sp>
    </p:spTree>
    <p:extLst>
      <p:ext uri="{BB962C8B-B14F-4D97-AF65-F5344CB8AC3E}">
        <p14:creationId xmlns:p14="http://schemas.microsoft.com/office/powerpoint/2010/main" val="1450838114"/>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1145</TotalTime>
  <Words>2545</Words>
  <Application>Microsoft Office PowerPoint</Application>
  <PresentationFormat>全屏显示(4:3)</PresentationFormat>
  <Paragraphs>308</Paragraphs>
  <Slides>52</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52</vt:i4>
      </vt:variant>
    </vt:vector>
  </HeadingPairs>
  <TitlesOfParts>
    <vt:vector size="65" baseType="lpstr">
      <vt:lpstr>黑体</vt:lpstr>
      <vt:lpstr>隶书</vt:lpstr>
      <vt:lpstr>宋体</vt:lpstr>
      <vt:lpstr>微软雅黑</vt:lpstr>
      <vt:lpstr>Arial</vt:lpstr>
      <vt:lpstr>Calibri</vt:lpstr>
      <vt:lpstr>Calibri Light</vt:lpstr>
      <vt:lpstr>Times New Roman</vt:lpstr>
      <vt:lpstr>Wingdings</vt:lpstr>
      <vt:lpstr>Office Theme</vt:lpstr>
      <vt:lpstr>Photo Editor 照片</vt:lpstr>
      <vt:lpstr>CS ChemDraw Drawing</vt:lpstr>
      <vt:lpstr>Microsoft Word Picture</vt:lpstr>
      <vt:lpstr>第七章  生物氧化</vt:lpstr>
      <vt:lpstr>PowerPoint 演示文稿</vt:lpstr>
      <vt:lpstr>生物氧化的特点</vt:lpstr>
      <vt:lpstr>直接脱羧作用</vt:lpstr>
      <vt:lpstr>氧化脱羧作用</vt:lpstr>
      <vt:lpstr>生物氧化过程中水的生成</vt:lpstr>
      <vt:lpstr>7.2  线粒体生物氧化体系</vt:lpstr>
      <vt:lpstr>线粒体的膜相结构</vt:lpstr>
      <vt:lpstr>线粒体的功能</vt:lpstr>
      <vt:lpstr>线粒体呼吸链</vt:lpstr>
      <vt:lpstr>线粒体呼吸链的组成</vt:lpstr>
      <vt:lpstr>呼吸链复合体的排列位置</vt:lpstr>
      <vt:lpstr>复合体I（NADH-CoQ还原酶）</vt:lpstr>
      <vt:lpstr>烟酰胺腺嘌呤二核苷酸</vt:lpstr>
      <vt:lpstr>黄素酶</vt:lpstr>
      <vt:lpstr>铁硫蛋白（铁硫中心）</vt:lpstr>
      <vt:lpstr>泛醌</vt:lpstr>
      <vt:lpstr>PowerPoint 演示文稿</vt:lpstr>
      <vt:lpstr>细胞色素</vt:lpstr>
      <vt:lpstr>PowerPoint 演示文稿</vt:lpstr>
      <vt:lpstr>PowerPoint 演示文稿</vt:lpstr>
      <vt:lpstr>呼吸链各组分的排序</vt:lpstr>
      <vt:lpstr>重要的呼吸链</vt:lpstr>
      <vt:lpstr>PowerPoint 演示文稿</vt:lpstr>
      <vt:lpstr>线粒体中某些重要底物氧化时的呼吸链</vt:lpstr>
      <vt:lpstr>7.3 生物氧化过程中能量的转变</vt:lpstr>
      <vt:lpstr>PowerPoint 演示文稿</vt:lpstr>
      <vt:lpstr>生物体内的高能化合物</vt:lpstr>
      <vt:lpstr>ATP的生成与调节</vt:lpstr>
      <vt:lpstr>底物水平磷酸化</vt:lpstr>
      <vt:lpstr>底物水平磷酸化</vt:lpstr>
      <vt:lpstr>底物水平磷酸化</vt:lpstr>
      <vt:lpstr>氧化磷酸化的偶联部位</vt:lpstr>
      <vt:lpstr>偶联机制</vt:lpstr>
      <vt:lpstr>合成ATP的酶系</vt:lpstr>
      <vt:lpstr>合成ATP的酶系</vt:lpstr>
      <vt:lpstr>影响氧化磷酸化的因素</vt:lpstr>
      <vt:lpstr>抑制剂的作用</vt:lpstr>
      <vt:lpstr>异柠檬酸穿梭作用</vt:lpstr>
      <vt:lpstr>磷酸甘油穿梭作用</vt:lpstr>
      <vt:lpstr>磷酸甘油穿梭系统图</vt:lpstr>
      <vt:lpstr>苹果酸穿梭作用</vt:lpstr>
      <vt:lpstr> 苹果酸穿梭系统图</vt:lpstr>
      <vt:lpstr>高能化合物的储存和转移利用</vt:lpstr>
      <vt:lpstr> 当机体代谢中需要ATP提供能量时，ATP可以多种形式实行能量的转移和释放：</vt:lpstr>
      <vt:lpstr> 体内能量的转移、储存和利用</vt:lpstr>
      <vt:lpstr>7.4 非线粒体氧化体系</vt:lpstr>
      <vt:lpstr>PowerPoint 演示文稿</vt:lpstr>
      <vt:lpstr>PowerPoint 演示文稿</vt:lpstr>
      <vt:lpstr>PowerPoint 演示文稿</vt:lpstr>
      <vt:lpstr>PowerPoint 演示文稿</vt:lpstr>
      <vt:lpstr>PowerPoint 演示文稿</vt:lpstr>
    </vt:vector>
  </TitlesOfParts>
  <Company>ECUST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第七章  生物氧化</dc:title>
  <dc:creator>李春秀</dc:creator>
  <cp:lastModifiedBy>li chunxiu</cp:lastModifiedBy>
  <cp:revision>62</cp:revision>
  <dcterms:created xsi:type="dcterms:W3CDTF">2018-04-24T02:45:47Z</dcterms:created>
  <dcterms:modified xsi:type="dcterms:W3CDTF">2020-11-26T13:24:50Z</dcterms:modified>
</cp:coreProperties>
</file>